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  <p:sldMasterId id="2147483672" r:id="rId2"/>
    <p:sldMasterId id="2147483673" r:id="rId3"/>
  </p:sldMasterIdLst>
  <p:notesMasterIdLst>
    <p:notesMasterId r:id="rId4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0" r:id="rId12"/>
    <p:sldId id="265" r:id="rId13"/>
    <p:sldId id="273" r:id="rId14"/>
    <p:sldId id="284" r:id="rId15"/>
    <p:sldId id="274" r:id="rId16"/>
    <p:sldId id="277" r:id="rId17"/>
    <p:sldId id="283" r:id="rId18"/>
    <p:sldId id="278" r:id="rId19"/>
    <p:sldId id="299" r:id="rId20"/>
    <p:sldId id="280" r:id="rId21"/>
    <p:sldId id="282" r:id="rId22"/>
    <p:sldId id="285" r:id="rId23"/>
    <p:sldId id="267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0" r:id="rId37"/>
    <p:sldId id="301" r:id="rId38"/>
    <p:sldId id="302" r:id="rId39"/>
    <p:sldId id="306" r:id="rId40"/>
    <p:sldId id="307" r:id="rId41"/>
    <p:sldId id="268" r:id="rId42"/>
  </p:sldIdLst>
  <p:sldSz cx="12192000" cy="6858000"/>
  <p:notesSz cx="6858000" cy="9144000"/>
  <p:embeddedFontLst>
    <p:embeddedFont>
      <p:font typeface="Arial Unicode MS" panose="020B0604020202020204" pitchFamily="50" charset="-127"/>
      <p:regular r:id="rId44"/>
    </p:embeddedFont>
    <p:embeddedFont>
      <p:font typeface="나눔고딕 ExtraBold" panose="020D0904000000000000" pitchFamily="50" charset="-127"/>
      <p:bold r:id="rId45"/>
    </p:embeddedFont>
    <p:embeddedFont>
      <p:font typeface="나눔스퀘어 Bold" panose="020B0600000101010101" pitchFamily="50" charset="-127"/>
      <p:bold r:id="rId46"/>
    </p:embeddedFont>
    <p:embeddedFont>
      <p:font typeface="나눔스퀘어 ExtraBold" panose="020B0600000101010101" pitchFamily="50" charset="-127"/>
      <p:bold r:id="rId47"/>
    </p:embeddedFont>
    <p:embeddedFont>
      <p:font typeface="나눔스퀘어_ac" panose="020B0600000101010101" pitchFamily="50" charset="-127"/>
      <p:regular r:id="rId48"/>
    </p:embeddedFont>
    <p:embeddedFont>
      <p:font typeface="나눔스퀘어_ac Bold" panose="020B0600000101010101" pitchFamily="50" charset="-127"/>
      <p:bold r:id="rId49"/>
    </p:embeddedFont>
    <p:embeddedFont>
      <p:font typeface="나눔스퀘어_ac ExtraBold" panose="020B0600000101010101" pitchFamily="50" charset="-127"/>
      <p:bold r:id="rId50"/>
    </p:embeddedFont>
    <p:embeddedFont>
      <p:font typeface="나눔스퀘어OTF" panose="020B0600000101010101" pitchFamily="34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C4A4A"/>
    <a:srgbClr val="FD98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8" autoAdjust="0"/>
    <p:restoredTop sz="94660"/>
  </p:normalViewPr>
  <p:slideViewPr>
    <p:cSldViewPr snapToGrid="0">
      <p:cViewPr varScale="1">
        <p:scale>
          <a:sx n="51" d="100"/>
          <a:sy n="51" d="100"/>
        </p:scale>
        <p:origin x="60" y="264"/>
      </p:cViewPr>
      <p:guideLst>
        <p:guide orient="horz" pos="213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3FE63-2133-41B9-BD0D-D03492C068D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E0330-23D3-4DA8-B661-3837601B7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14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58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입니다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 rot="20862181">
            <a:off x="3764390" y="2372633"/>
            <a:ext cx="6286500" cy="150018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660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 rot="900000">
            <a:off x="10690236" y="4646040"/>
            <a:ext cx="3143249" cy="12858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3600">
                <a:solidFill>
                  <a:schemeClr val="bg1">
                    <a:alpha val="3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2356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본문 입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 rot="16200000">
            <a:off x="5988855" y="654855"/>
            <a:ext cx="214290" cy="12192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 rot="16200000">
            <a:off x="5631666" y="-5631665"/>
            <a:ext cx="928670" cy="12192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0960" y="1"/>
            <a:ext cx="10972800" cy="9286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4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5143536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>
              <a:buFontTx/>
              <a:buBlip>
                <a:blip r:embed="rId2"/>
              </a:buBlip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9815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땡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07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입니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3468" y="1000109"/>
            <a:ext cx="10858533" cy="100013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ko-KR" altLang="en-US" sz="4800" kern="1200" dirty="0" smtClean="0">
                <a:solidFill>
                  <a:srgbClr val="FFC000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3467" y="2071678"/>
            <a:ext cx="8534400" cy="6429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1428717" y="0"/>
            <a:ext cx="3714777" cy="1000108"/>
          </a:xfrm>
          <a:prstGeom prst="rect">
            <a:avLst/>
          </a:prstGeom>
          <a:solidFill>
            <a:srgbClr val="FFCC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428717" y="2714620"/>
            <a:ext cx="3714777" cy="4143380"/>
          </a:xfrm>
          <a:prstGeom prst="rect">
            <a:avLst/>
          </a:prstGeom>
          <a:solidFill>
            <a:srgbClr val="FFCC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428719" y="6357958"/>
            <a:ext cx="1338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20000"/>
                    </a:schemeClr>
                  </a:solidFill>
                </a:ln>
              </a:rPr>
              <a:t>Speaker : </a:t>
            </a:r>
            <a:endParaRPr lang="ko-KR" altLang="en-US" dirty="0">
              <a:ln>
                <a:solidFill>
                  <a:schemeClr val="tx1">
                    <a:alpha val="20000"/>
                  </a:schemeClr>
                </a:solidFill>
              </a:ln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>
          <a:xfrm>
            <a:off x="2857479" y="6357960"/>
            <a:ext cx="6191295" cy="4286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lang="ko-KR" altLang="en-US" sz="2000" kern="12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4081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, 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50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94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32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2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76300" y="117753"/>
            <a:ext cx="763480" cy="480041"/>
            <a:chOff x="2789068" y="2050742"/>
            <a:chExt cx="763480" cy="480041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2789068" y="2050742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flipH="1" flipV="1">
              <a:off x="2789068" y="2059183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112820" y="117753"/>
            <a:ext cx="763480" cy="480041"/>
            <a:chOff x="2025588" y="2050742"/>
            <a:chExt cx="763480" cy="480041"/>
          </a:xfrm>
        </p:grpSpPr>
        <p:sp>
          <p:nvSpPr>
            <p:cNvPr id="6" name="이등변 삼각형 5"/>
            <p:cNvSpPr/>
            <p:nvPr/>
          </p:nvSpPr>
          <p:spPr>
            <a:xfrm flipV="1">
              <a:off x="2025588" y="2050742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25588" y="2059183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10552220" y="6269731"/>
            <a:ext cx="763480" cy="471600"/>
            <a:chOff x="11162190" y="6214765"/>
            <a:chExt cx="763480" cy="471600"/>
          </a:xfrm>
        </p:grpSpPr>
        <p:sp>
          <p:nvSpPr>
            <p:cNvPr id="9" name="이등변 삼각형 8"/>
            <p:cNvSpPr/>
            <p:nvPr/>
          </p:nvSpPr>
          <p:spPr>
            <a:xfrm>
              <a:off x="11162190" y="6215849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>
              <a:off x="11543930" y="6214765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>
            <a:off x="11315700" y="6269731"/>
            <a:ext cx="763480" cy="471600"/>
            <a:chOff x="10398710" y="6214765"/>
            <a:chExt cx="763480" cy="471600"/>
          </a:xfrm>
        </p:grpSpPr>
        <p:sp>
          <p:nvSpPr>
            <p:cNvPr id="12" name="이등변 삼각형 11"/>
            <p:cNvSpPr/>
            <p:nvPr/>
          </p:nvSpPr>
          <p:spPr>
            <a:xfrm>
              <a:off x="10398710" y="6215849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>
              <a:off x="10780450" y="6214765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30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292351" y="265054"/>
            <a:ext cx="1091150" cy="343034"/>
            <a:chOff x="5365806" y="117753"/>
            <a:chExt cx="1526960" cy="480041"/>
          </a:xfrm>
        </p:grpSpPr>
        <p:grpSp>
          <p:nvGrpSpPr>
            <p:cNvPr id="15" name="그룹 14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19" name="이등변 삼각형 18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17" name="이등변 삼각형 16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 userDrawn="1"/>
        </p:nvGrpSpPr>
        <p:grpSpPr>
          <a:xfrm rot="10800000">
            <a:off x="10941301" y="6361054"/>
            <a:ext cx="1091150" cy="343034"/>
            <a:chOff x="5365806" y="117753"/>
            <a:chExt cx="1526960" cy="480041"/>
          </a:xfrm>
        </p:grpSpPr>
        <p:grpSp>
          <p:nvGrpSpPr>
            <p:cNvPr id="22" name="그룹 21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26" name="이등변 삼각형 25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24" name="이등변 삼각형 23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174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 rot="21022492">
            <a:off x="2701949" y="2381533"/>
            <a:ext cx="8852636" cy="1500187"/>
          </a:xfrm>
        </p:spPr>
        <p:txBody>
          <a:bodyPr/>
          <a:lstStyle/>
          <a:p>
            <a:pPr algn="ctr">
              <a:defRPr/>
            </a:pPr>
            <a:r>
              <a:rPr lang="ko-KR" altLang="en-US" sz="4000" dirty="0">
                <a:solidFill>
                  <a:schemeClr val="tx1">
                    <a:alpha val="98000"/>
                  </a:schemeClr>
                </a:solidFill>
                <a:latin typeface="나눔스퀘어_ac ExtraBold"/>
                <a:ea typeface="나눔스퀘어_ac ExtraBold"/>
              </a:rPr>
              <a:t>미궁속으로 빠진 </a:t>
            </a:r>
            <a:r>
              <a:rPr lang="ko-KR" altLang="en-US" sz="4000" dirty="0">
                <a:solidFill>
                  <a:srgbClr val="C00000">
                    <a:alpha val="98000"/>
                  </a:srgbClr>
                </a:solidFill>
                <a:latin typeface="나눔스퀘어_ac ExtraBold"/>
                <a:ea typeface="나눔스퀘어_ac ExtraBold"/>
              </a:rPr>
              <a:t>음원 사재기 의혹</a:t>
            </a:r>
            <a:r>
              <a:rPr lang="en-US" altLang="ko-KR" sz="4000" dirty="0">
                <a:solidFill>
                  <a:schemeClr val="tx1">
                    <a:alpha val="98000"/>
                  </a:schemeClr>
                </a:solidFill>
                <a:latin typeface="나눔스퀘어_ac ExtraBold"/>
                <a:ea typeface="나눔스퀘어_ac ExtraBold"/>
              </a:rPr>
              <a:t>,</a:t>
            </a:r>
          </a:p>
          <a:p>
            <a:pPr algn="ctr">
              <a:defRPr/>
            </a:pPr>
            <a:r>
              <a:rPr lang="ko-KR" altLang="en-US" sz="4000" dirty="0" err="1">
                <a:solidFill>
                  <a:schemeClr val="tx1">
                    <a:alpha val="98000"/>
                  </a:schemeClr>
                </a:solidFill>
                <a:latin typeface="나눔스퀘어_ac ExtraBold"/>
                <a:ea typeface="나눔스퀘어_ac ExtraBold"/>
              </a:rPr>
              <a:t>머신러닝은</a:t>
            </a:r>
            <a:r>
              <a:rPr lang="ko-KR" altLang="en-US" sz="4000" dirty="0">
                <a:solidFill>
                  <a:schemeClr val="tx1">
                    <a:alpha val="98000"/>
                  </a:schemeClr>
                </a:solidFill>
                <a:latin typeface="나눔스퀘어_ac ExtraBold"/>
                <a:ea typeface="나눔스퀘어_ac ExtraBold"/>
              </a:rPr>
              <a:t> 사재기를 판별할 수 있을</a:t>
            </a:r>
            <a:r>
              <a:rPr lang="ko-KR" altLang="en-US" sz="4000" dirty="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까</a:t>
            </a:r>
            <a:r>
              <a:rPr lang="en-US" altLang="ko-KR" sz="4000" dirty="0">
                <a:solidFill>
                  <a:schemeClr val="tx1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 sz="4000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endParaRPr lang="ko-KR" altLang="en-US" dirty="0"/>
          </a:p>
        </p:txBody>
      </p:sp>
      <p:pic>
        <p:nvPicPr>
          <p:cNvPr id="3075" name="Picture 3" descr="C:\Users\P\Downloads\icon (1)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704653">
            <a:off x="10664425" y="2768537"/>
            <a:ext cx="1505084" cy="1505084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59EABB-97AA-4FA7-B1F8-B1CD57AE7444}"/>
              </a:ext>
            </a:extLst>
          </p:cNvPr>
          <p:cNvSpPr/>
          <p:nvPr/>
        </p:nvSpPr>
        <p:spPr>
          <a:xfrm rot="732858">
            <a:off x="8525101" y="4144749"/>
            <a:ext cx="2259471" cy="518468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28CBE11E-264F-49E8-8E1B-8B0B86194F5D}"/>
              </a:ext>
            </a:extLst>
          </p:cNvPr>
          <p:cNvSpPr txBox="1">
            <a:spLocks/>
          </p:cNvSpPr>
          <p:nvPr/>
        </p:nvSpPr>
        <p:spPr>
          <a:xfrm rot="708117">
            <a:off x="7620801" y="4342355"/>
            <a:ext cx="5440997" cy="3375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kern="1200">
                <a:solidFill>
                  <a:schemeClr val="bg1">
                    <a:alpha val="9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solidFill>
                  <a:schemeClr val="tx1">
                    <a:alpha val="98000"/>
                  </a:schemeClr>
                </a:solidFill>
                <a:latin typeface="나눔스퀘어_ac ExtraBold"/>
                <a:ea typeface="나눔스퀘어_ac ExtraBold"/>
              </a:rPr>
              <a:t>화려한 코드가 나를 </a:t>
            </a:r>
            <a:r>
              <a:rPr lang="ko-KR" altLang="en-US" sz="2400" b="1" dirty="0" err="1">
                <a:solidFill>
                  <a:schemeClr val="tx1">
                    <a:alpha val="98000"/>
                  </a:schemeClr>
                </a:solidFill>
                <a:latin typeface="나눔스퀘어_ac ExtraBold"/>
                <a:ea typeface="나눔스퀘어_ac ExtraBold"/>
              </a:rPr>
              <a:t>감싸네팀</a:t>
            </a:r>
            <a:endParaRPr lang="ko-KR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960" y="111154"/>
            <a:ext cx="16088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정보수집</a:t>
            </a:r>
          </a:p>
        </p:txBody>
      </p:sp>
      <p:sp>
        <p:nvSpPr>
          <p:cNvPr id="14" name="제목 4"/>
          <p:cNvSpPr txBox="1"/>
          <p:nvPr/>
        </p:nvSpPr>
        <p:spPr>
          <a:xfrm>
            <a:off x="3289666" y="322503"/>
            <a:ext cx="11566358" cy="10001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어떤 데이터를 </a:t>
            </a:r>
            <a:r>
              <a:rPr lang="ko-KR" altLang="en-US" sz="4000" dirty="0" err="1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수집해야할까</a:t>
            </a:r>
            <a:r>
              <a:rPr lang="en-US" altLang="ko-KR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?</a:t>
            </a:r>
            <a:endParaRPr lang="ko-KR" altLang="en-US" sz="4000" dirty="0">
              <a:solidFill>
                <a:srgbClr val="FFC409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5" name="Picture 2" descr="C:\Users\P\Downloads\icon (14)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flipH="1">
            <a:off x="2497932" y="229368"/>
            <a:ext cx="791734" cy="791734"/>
          </a:xfrm>
          <a:prstGeom prst="rect">
            <a:avLst/>
          </a:prstGeom>
          <a:noFill/>
        </p:spPr>
      </p:pic>
      <p:sp>
        <p:nvSpPr>
          <p:cNvPr id="2" name="오른쪽 화살표 1"/>
          <p:cNvSpPr/>
          <p:nvPr/>
        </p:nvSpPr>
        <p:spPr>
          <a:xfrm rot="5400000">
            <a:off x="5912412" y="3728568"/>
            <a:ext cx="404261" cy="240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C40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63316-2516-4389-99A6-B1F05E53A5D1}"/>
              </a:ext>
            </a:extLst>
          </p:cNvPr>
          <p:cNvSpPr txBox="1"/>
          <p:nvPr/>
        </p:nvSpPr>
        <p:spPr>
          <a:xfrm>
            <a:off x="4456678" y="1132747"/>
            <a:ext cx="3038011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1. </a:t>
            </a:r>
            <a:r>
              <a:rPr lang="ko-KR" altLang="en-US" sz="2700" b="1" u="sng" spc="300" dirty="0">
                <a:solidFill>
                  <a:srgbClr val="FFCC00"/>
                </a:solidFill>
                <a:latin typeface="나눔스퀘어_ac"/>
                <a:ea typeface="나눔스퀘어_ac"/>
              </a:rPr>
              <a:t>곡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에 대한 정보</a:t>
            </a:r>
            <a:endParaRPr lang="en-US" altLang="ko-KR" sz="2700" b="1" u="sng" spc="300" dirty="0">
              <a:solidFill>
                <a:schemeClr val="bg1"/>
              </a:solidFill>
              <a:latin typeface="나눔스퀘어_ac"/>
              <a:ea typeface="나눔스퀘어_a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F400F-12FA-4DDA-A42E-5C76CCB023C0}"/>
              </a:ext>
            </a:extLst>
          </p:cNvPr>
          <p:cNvSpPr txBox="1"/>
          <p:nvPr/>
        </p:nvSpPr>
        <p:spPr>
          <a:xfrm>
            <a:off x="1557045" y="2683095"/>
            <a:ext cx="9114996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23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사재기의 주 목적은</a:t>
            </a:r>
            <a:r>
              <a:rPr lang="en-US" altLang="ko-KR" sz="23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3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곡이 차트안에서 높은 순위를 유지하는 것</a:t>
            </a:r>
            <a:endParaRPr lang="en-US" altLang="ko-KR" sz="23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06DB2-F4B1-4A86-9C85-0574DCC6395D}"/>
              </a:ext>
            </a:extLst>
          </p:cNvPr>
          <p:cNvSpPr txBox="1"/>
          <p:nvPr/>
        </p:nvSpPr>
        <p:spPr>
          <a:xfrm>
            <a:off x="3159037" y="4505220"/>
            <a:ext cx="6346609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23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음원 순위 차트에서 곡에 대한 데이터를 얻자</a:t>
            </a:r>
            <a:endParaRPr lang="en-US" altLang="ko-KR" sz="23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Picture 3" descr="C:\Users\P\Downloads\icon (1).png">
            <a:extLst>
              <a:ext uri="{FF2B5EF4-FFF2-40B4-BE49-F238E27FC236}">
                <a16:creationId xmlns:a16="http://schemas.microsoft.com/office/drawing/2014/main" id="{4030E7C4-5D0F-40EB-AD43-5EB530814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639" y="82724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120" y="130053"/>
            <a:ext cx="159632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정보수집</a:t>
            </a:r>
          </a:p>
        </p:txBody>
      </p:sp>
      <p:sp>
        <p:nvSpPr>
          <p:cNvPr id="14" name="제목 4"/>
          <p:cNvSpPr txBox="1"/>
          <p:nvPr/>
        </p:nvSpPr>
        <p:spPr>
          <a:xfrm>
            <a:off x="3289666" y="322503"/>
            <a:ext cx="11566358" cy="10001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어떤 데이터를 </a:t>
            </a:r>
            <a:r>
              <a:rPr lang="ko-KR" altLang="en-US" sz="4000" dirty="0" err="1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수집해야할까</a:t>
            </a:r>
            <a:r>
              <a:rPr lang="en-US" altLang="ko-KR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?</a:t>
            </a:r>
            <a:endParaRPr lang="ko-KR" altLang="en-US" sz="4000" dirty="0">
              <a:solidFill>
                <a:srgbClr val="FFC409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5" name="Picture 2" descr="C:\Users\P\Downloads\icon (14)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flipH="1">
            <a:off x="2497932" y="229368"/>
            <a:ext cx="791734" cy="79173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63316-2516-4389-99A6-B1F05E53A5D1}"/>
              </a:ext>
            </a:extLst>
          </p:cNvPr>
          <p:cNvSpPr txBox="1"/>
          <p:nvPr/>
        </p:nvSpPr>
        <p:spPr>
          <a:xfrm>
            <a:off x="4355078" y="1589365"/>
            <a:ext cx="3038011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1. </a:t>
            </a:r>
            <a:r>
              <a:rPr lang="ko-KR" altLang="en-US" sz="2700" b="1" u="sng" spc="300" dirty="0">
                <a:solidFill>
                  <a:srgbClr val="FFCC00"/>
                </a:solidFill>
                <a:latin typeface="나눔스퀘어_ac"/>
                <a:ea typeface="나눔스퀘어_ac"/>
              </a:rPr>
              <a:t>곡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에 대한 정보</a:t>
            </a:r>
            <a:endParaRPr lang="en-US" altLang="ko-KR" sz="2700" b="1" u="sng" spc="300" dirty="0">
              <a:solidFill>
                <a:schemeClr val="bg1"/>
              </a:solidFill>
              <a:latin typeface="나눔스퀘어_ac"/>
              <a:ea typeface="나눔스퀘어_a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1B1277-3CFC-48B5-B364-70ACBE1C72E0}"/>
              </a:ext>
            </a:extLst>
          </p:cNvPr>
          <p:cNvGrpSpPr/>
          <p:nvPr/>
        </p:nvGrpSpPr>
        <p:grpSpPr>
          <a:xfrm>
            <a:off x="1361121" y="2806498"/>
            <a:ext cx="10830879" cy="3087378"/>
            <a:chOff x="1542719" y="1980646"/>
            <a:chExt cx="10830879" cy="1847886"/>
          </a:xfrm>
        </p:grpSpPr>
        <p:sp>
          <p:nvSpPr>
            <p:cNvPr id="5" name="오른쪽 화살표 1">
              <a:extLst>
                <a:ext uri="{FF2B5EF4-FFF2-40B4-BE49-F238E27FC236}">
                  <a16:creationId xmlns:a16="http://schemas.microsoft.com/office/drawing/2014/main" id="{DEB78054-B8D6-4735-BBC0-14AC44FCDA93}"/>
                </a:ext>
              </a:extLst>
            </p:cNvPr>
            <p:cNvSpPr/>
            <p:nvPr/>
          </p:nvSpPr>
          <p:spPr>
            <a:xfrm>
              <a:off x="1820562" y="2424030"/>
              <a:ext cx="404261" cy="240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409"/>
            </a:solidFill>
            <a:ln>
              <a:solidFill>
                <a:srgbClr val="FFC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C409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2E391-4165-491B-9DB1-C042F0DFCA5D}"/>
                </a:ext>
              </a:extLst>
            </p:cNvPr>
            <p:cNvSpPr txBox="1"/>
            <p:nvPr/>
          </p:nvSpPr>
          <p:spPr>
            <a:xfrm>
              <a:off x="1542719" y="1980646"/>
              <a:ext cx="911082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pc="300" dirty="0">
                  <a:solidFill>
                    <a:schemeClr val="bg1"/>
                  </a:solidFill>
                  <a:highlight>
                    <a:srgbClr val="0080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DATA</a:t>
              </a:r>
              <a:endParaRPr lang="ko-KR" altLang="en-US" spc="300" dirty="0">
                <a:solidFill>
                  <a:schemeClr val="bg1"/>
                </a:solidFill>
                <a:highlight>
                  <a:srgbClr val="008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D577B7-E11E-4EC6-B0C8-4E128B12A5F2}"/>
                </a:ext>
              </a:extLst>
            </p:cNvPr>
            <p:cNvSpPr txBox="1"/>
            <p:nvPr/>
          </p:nvSpPr>
          <p:spPr>
            <a:xfrm>
              <a:off x="2224823" y="2997535"/>
              <a:ext cx="10148775" cy="83099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:</a:t>
              </a:r>
              <a:r>
                <a:rPr lang="ko-KR" altLang="en-US" sz="24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일반적으로 가수의 인지도가 높거나 팬 층이 두꺼우면 해당 곡의 </a:t>
              </a:r>
              <a:endParaRPr lang="en-US" altLang="ko-KR" sz="2400" spc="300" dirty="0">
                <a:solidFill>
                  <a:schemeClr val="bg1"/>
                </a:solidFill>
                <a:latin typeface="나눔스퀘어_ac Bold"/>
                <a:ea typeface="나눔스퀘어_ac Bold"/>
              </a:endParaRPr>
            </a:p>
            <a:p>
              <a:pPr>
                <a:defRPr/>
              </a:pPr>
              <a:r>
                <a:rPr lang="en-US" altLang="ko-KR" sz="24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 </a:t>
              </a:r>
              <a:r>
                <a:rPr lang="ko-KR" altLang="en-US" sz="24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스트리밍 수 높을 것 </a:t>
              </a:r>
              <a:endParaRPr lang="en-US" altLang="ko-KR" sz="2400" spc="300" dirty="0">
                <a:solidFill>
                  <a:schemeClr val="bg1"/>
                </a:solidFill>
                <a:latin typeface="나눔스퀘어_ac Bold"/>
                <a:ea typeface="나눔스퀘어_ac Bold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73B5987-4C40-475D-B121-FC1C82F529C9}"/>
                </a:ext>
              </a:extLst>
            </p:cNvPr>
            <p:cNvSpPr txBox="1"/>
            <p:nvPr/>
          </p:nvSpPr>
          <p:spPr>
            <a:xfrm>
              <a:off x="2337899" y="2408713"/>
              <a:ext cx="8583137" cy="7385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>
                <a:defRPr/>
              </a:pPr>
              <a:r>
                <a:rPr lang="ko-KR" altLang="en-US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차트 내 노래 제목</a:t>
              </a:r>
              <a:r>
                <a:rPr lang="en-US" altLang="ko-KR" sz="24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,</a:t>
              </a:r>
              <a:r>
                <a:rPr lang="ko-KR" altLang="en-US" sz="24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가수의 이름</a:t>
              </a:r>
              <a:r>
                <a:rPr lang="en-US" altLang="ko-KR" sz="24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24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곡의 최고 순위</a:t>
              </a:r>
              <a:endParaRPr lang="en-US" altLang="ko-KR" sz="24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>
                <a:defRPr/>
              </a:pPr>
              <a:endParaRPr lang="en-US" altLang="ko-KR" sz="2000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>
                <a:defRPr/>
              </a:pPr>
              <a:r>
                <a:rPr lang="en-US" altLang="ko-KR" sz="2000" spc="3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+ </a:t>
              </a:r>
              <a:r>
                <a:rPr lang="ko-KR" altLang="en-US" sz="2000" spc="3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스트리밍 수</a:t>
              </a:r>
              <a:r>
                <a:rPr lang="en-US" altLang="ko-KR" sz="2000" spc="3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2000" spc="3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가온 지수</a:t>
              </a:r>
            </a:p>
          </p:txBody>
        </p:sp>
      </p:grpSp>
      <p:pic>
        <p:nvPicPr>
          <p:cNvPr id="11" name="Picture 3" descr="C:\Users\P\Downloads\icon (1).png">
            <a:extLst>
              <a:ext uri="{FF2B5EF4-FFF2-40B4-BE49-F238E27FC236}">
                <a16:creationId xmlns:a16="http://schemas.microsoft.com/office/drawing/2014/main" id="{6BACC5CF-45AA-41B8-AB6F-D764CBFBF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19" y="122996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2523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1" y="85758"/>
            <a:ext cx="162413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정보수집</a:t>
            </a:r>
          </a:p>
        </p:txBody>
      </p:sp>
      <p:sp>
        <p:nvSpPr>
          <p:cNvPr id="14" name="제목 4"/>
          <p:cNvSpPr txBox="1"/>
          <p:nvPr/>
        </p:nvSpPr>
        <p:spPr>
          <a:xfrm>
            <a:off x="3289666" y="322503"/>
            <a:ext cx="11566358" cy="10001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어떻게 데이터를 </a:t>
            </a:r>
            <a:r>
              <a:rPr lang="ko-KR" altLang="en-US" sz="4000" dirty="0" err="1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수집해야할까</a:t>
            </a:r>
            <a:r>
              <a:rPr lang="en-US" altLang="ko-KR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?</a:t>
            </a:r>
            <a:endParaRPr lang="ko-KR" altLang="en-US" sz="4000" dirty="0">
              <a:solidFill>
                <a:srgbClr val="FFC409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63316-2516-4389-99A6-B1F05E53A5D1}"/>
              </a:ext>
            </a:extLst>
          </p:cNvPr>
          <p:cNvSpPr txBox="1"/>
          <p:nvPr/>
        </p:nvSpPr>
        <p:spPr>
          <a:xfrm>
            <a:off x="4461465" y="1419562"/>
            <a:ext cx="2967480" cy="50783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1. </a:t>
            </a:r>
            <a:r>
              <a:rPr lang="ko-KR" altLang="en-US" sz="2700" b="1" u="sng" spc="300" dirty="0">
                <a:solidFill>
                  <a:srgbClr val="FFCC00"/>
                </a:solidFill>
                <a:latin typeface="나눔스퀘어_ac"/>
                <a:ea typeface="나눔스퀘어_ac"/>
              </a:rPr>
              <a:t>곡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에 대한 정보</a:t>
            </a:r>
            <a:endParaRPr lang="en-US" altLang="ko-KR" sz="2700" b="1" u="sng" spc="300" dirty="0">
              <a:solidFill>
                <a:schemeClr val="bg1"/>
              </a:solidFill>
              <a:latin typeface="나눔스퀘어_ac"/>
              <a:ea typeface="나눔스퀘어_ac"/>
            </a:endParaRPr>
          </a:p>
        </p:txBody>
      </p:sp>
      <p:pic>
        <p:nvPicPr>
          <p:cNvPr id="22" name="그림 21" descr="꽃이(가) 표시된 사진&#10;&#10;자동 생성된 설명">
            <a:extLst>
              <a:ext uri="{FF2B5EF4-FFF2-40B4-BE49-F238E27FC236}">
                <a16:creationId xmlns:a16="http://schemas.microsoft.com/office/drawing/2014/main" id="{A0841A05-636C-456C-8B7D-073AB0892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81" y="85836"/>
            <a:ext cx="991465" cy="9914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96A0282-05AF-4DE4-BEEB-D84CE818B1B9}"/>
              </a:ext>
            </a:extLst>
          </p:cNvPr>
          <p:cNvGrpSpPr/>
          <p:nvPr/>
        </p:nvGrpSpPr>
        <p:grpSpPr>
          <a:xfrm>
            <a:off x="2447881" y="2730005"/>
            <a:ext cx="7370850" cy="2885744"/>
            <a:chOff x="1436568" y="2083207"/>
            <a:chExt cx="7370850" cy="2885744"/>
          </a:xfrm>
        </p:grpSpPr>
        <p:sp>
          <p:nvSpPr>
            <p:cNvPr id="5" name="오른쪽 화살표 1">
              <a:extLst>
                <a:ext uri="{FF2B5EF4-FFF2-40B4-BE49-F238E27FC236}">
                  <a16:creationId xmlns:a16="http://schemas.microsoft.com/office/drawing/2014/main" id="{DEB78054-B8D6-4735-BBC0-14AC44FCDA93}"/>
                </a:ext>
              </a:extLst>
            </p:cNvPr>
            <p:cNvSpPr/>
            <p:nvPr/>
          </p:nvSpPr>
          <p:spPr>
            <a:xfrm>
              <a:off x="1724727" y="2579522"/>
              <a:ext cx="404261" cy="240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409"/>
            </a:solidFill>
            <a:ln>
              <a:solidFill>
                <a:srgbClr val="FFC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C409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7A4619-D0E6-4E30-8CA1-97559B4DA1FD}"/>
                </a:ext>
              </a:extLst>
            </p:cNvPr>
            <p:cNvSpPr txBox="1"/>
            <p:nvPr/>
          </p:nvSpPr>
          <p:spPr>
            <a:xfrm>
              <a:off x="1436568" y="2083207"/>
              <a:ext cx="1242871" cy="3847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1900" b="1" spc="300" dirty="0" err="1">
                  <a:solidFill>
                    <a:schemeClr val="bg1"/>
                  </a:solidFill>
                  <a:highlight>
                    <a:srgbClr val="8000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크롤링</a:t>
              </a:r>
              <a:endParaRPr lang="ko-KR" altLang="en-US" sz="1900" b="1" spc="300" dirty="0">
                <a:solidFill>
                  <a:schemeClr val="bg1"/>
                </a:solidFill>
                <a:highlight>
                  <a:srgbClr val="800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74F23-6713-4D0D-970E-DE7050EA10BD}"/>
                </a:ext>
              </a:extLst>
            </p:cNvPr>
            <p:cNvSpPr txBox="1"/>
            <p:nvPr/>
          </p:nvSpPr>
          <p:spPr>
            <a:xfrm>
              <a:off x="2128988" y="2335666"/>
              <a:ext cx="6678430" cy="26332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en-US" altLang="ko-KR" sz="2400" spc="3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＇</a:t>
              </a:r>
              <a:r>
                <a:rPr lang="ko-KR" altLang="en-US" sz="2400" spc="3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가온차트</a:t>
              </a:r>
              <a:r>
                <a:rPr lang="en-US" altLang="ko-KR" sz="2400" spc="3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＇</a:t>
              </a:r>
              <a:r>
                <a:rPr lang="ko-KR" altLang="en-US" sz="2400" spc="3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에서 </a:t>
              </a:r>
              <a:r>
                <a:rPr lang="ko-KR" altLang="en-US" sz="2400" b="0" i="0" dirty="0">
                  <a:solidFill>
                    <a:srgbClr val="FFCC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곡의 이름</a:t>
              </a:r>
              <a:r>
                <a:rPr lang="en-US" altLang="ko-KR" sz="2400" b="0" i="0" dirty="0">
                  <a:solidFill>
                    <a:srgbClr val="FFCC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2400" b="0" i="0" dirty="0">
                  <a:solidFill>
                    <a:srgbClr val="FFCC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가수 이름</a:t>
              </a:r>
              <a:r>
                <a:rPr lang="en-US" altLang="ko-KR" sz="2400" b="0" i="0" dirty="0">
                  <a:solidFill>
                    <a:srgbClr val="FFCC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2400" b="0" i="0" dirty="0">
                  <a:solidFill>
                    <a:srgbClr val="FFCC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차트 내 곡의 최고 순위</a:t>
              </a:r>
              <a:endParaRPr lang="en-US" altLang="ko-KR" sz="24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  <a:defRPr/>
              </a:pPr>
              <a:endParaRPr lang="en-US" altLang="ko-KR" sz="2400" b="0" i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en-US" altLang="ko-KR" sz="2000" spc="3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+ </a:t>
              </a:r>
              <a:r>
                <a:rPr lang="ko-KR" altLang="en-US" sz="2000" spc="3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가온 스트리밍 수</a:t>
              </a:r>
              <a:r>
                <a:rPr lang="en-US" altLang="ko-KR" sz="2000" spc="3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2000" spc="3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가온 지수</a:t>
              </a:r>
              <a:r>
                <a:rPr lang="en-US" altLang="ko-KR" sz="2000" spc="3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2000" spc="3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무의미한 지표로 판단되어 최종적으로 </a:t>
              </a:r>
              <a:r>
                <a:rPr lang="ko-KR" altLang="en-US" sz="2000" spc="300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미사용</a:t>
              </a:r>
              <a:r>
                <a:rPr lang="en-US" altLang="ko-KR" sz="2000" spc="3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2000" spc="300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Picture 3" descr="C:\Users\P\Downloads\icon (1).png">
            <a:extLst>
              <a:ext uri="{FF2B5EF4-FFF2-40B4-BE49-F238E27FC236}">
                <a16:creationId xmlns:a16="http://schemas.microsoft.com/office/drawing/2014/main" id="{00555DF7-5CD1-4F05-9239-7867E329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69" y="59724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296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66" y="90867"/>
            <a:ext cx="167573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정보수집</a:t>
            </a:r>
          </a:p>
        </p:txBody>
      </p:sp>
      <p:sp>
        <p:nvSpPr>
          <p:cNvPr id="14" name="제목 4"/>
          <p:cNvSpPr txBox="1"/>
          <p:nvPr/>
        </p:nvSpPr>
        <p:spPr>
          <a:xfrm>
            <a:off x="3289666" y="322503"/>
            <a:ext cx="11566358" cy="10001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어떤 데이터를 </a:t>
            </a:r>
            <a:r>
              <a:rPr lang="ko-KR" altLang="en-US" sz="4000" dirty="0" err="1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수집해야할까</a:t>
            </a:r>
            <a:r>
              <a:rPr lang="en-US" altLang="ko-KR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?</a:t>
            </a:r>
            <a:endParaRPr lang="ko-KR" altLang="en-US" sz="4000" dirty="0">
              <a:solidFill>
                <a:srgbClr val="FFC409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5" name="Picture 2" descr="C:\Users\P\Downloads\icon (14)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flipH="1">
            <a:off x="2497932" y="229368"/>
            <a:ext cx="791734" cy="791734"/>
          </a:xfrm>
          <a:prstGeom prst="rect">
            <a:avLst/>
          </a:prstGeom>
          <a:noFill/>
        </p:spPr>
      </p:pic>
      <p:sp>
        <p:nvSpPr>
          <p:cNvPr id="2" name="오른쪽 화살표 1"/>
          <p:cNvSpPr/>
          <p:nvPr/>
        </p:nvSpPr>
        <p:spPr>
          <a:xfrm rot="5400000">
            <a:off x="5898339" y="3633367"/>
            <a:ext cx="404261" cy="240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C40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63316-2516-4389-99A6-B1F05E53A5D1}"/>
              </a:ext>
            </a:extLst>
          </p:cNvPr>
          <p:cNvSpPr txBox="1"/>
          <p:nvPr/>
        </p:nvSpPr>
        <p:spPr>
          <a:xfrm>
            <a:off x="4282751" y="1132747"/>
            <a:ext cx="338586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2. </a:t>
            </a:r>
            <a:r>
              <a:rPr lang="ko-KR" altLang="en-US" sz="2700" b="1" u="sng" spc="300" dirty="0">
                <a:solidFill>
                  <a:srgbClr val="FFCC00"/>
                </a:solidFill>
                <a:latin typeface="나눔스퀘어_ac"/>
                <a:ea typeface="나눔스퀘어_ac"/>
              </a:rPr>
              <a:t>가수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에 대한 정보</a:t>
            </a:r>
            <a:endParaRPr lang="en-US" altLang="ko-KR" sz="2700" b="1" u="sng" spc="300" dirty="0">
              <a:solidFill>
                <a:schemeClr val="bg1"/>
              </a:solidFill>
              <a:latin typeface="나눔스퀘어_ac"/>
              <a:ea typeface="나눔스퀘어_a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06DB2-F4B1-4A86-9C85-0574DCC6395D}"/>
              </a:ext>
            </a:extLst>
          </p:cNvPr>
          <p:cNvSpPr txBox="1"/>
          <p:nvPr/>
        </p:nvSpPr>
        <p:spPr>
          <a:xfrm>
            <a:off x="886080" y="4200277"/>
            <a:ext cx="10419840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2400" spc="3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가수의 인지도 </a:t>
            </a:r>
            <a:r>
              <a:rPr lang="en-US" altLang="ko-KR" sz="2400" spc="3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 </a:t>
            </a:r>
            <a:r>
              <a:rPr lang="ko-KR" altLang="en-US" sz="2400" spc="3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팬덤</a:t>
            </a:r>
            <a:r>
              <a:rPr lang="ko-KR" altLang="en-US" sz="2400" spc="3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규모   인데 스트리밍 수 비정상적으로 높다면</a:t>
            </a:r>
            <a:r>
              <a:rPr lang="en-US" altLang="ko-KR" sz="2400" spc="3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</a:t>
            </a:r>
            <a:r>
              <a:rPr lang="ko-KR" altLang="en-US" sz="2400" spc="3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endParaRPr lang="en-US" altLang="ko-KR" sz="2400" spc="3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29F41-2B1A-4F73-8FC3-CFDB30661AEA}"/>
              </a:ext>
            </a:extLst>
          </p:cNvPr>
          <p:cNvSpPr txBox="1"/>
          <p:nvPr/>
        </p:nvSpPr>
        <p:spPr>
          <a:xfrm>
            <a:off x="2619728" y="2683095"/>
            <a:ext cx="6952545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2400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팬덤</a:t>
            </a:r>
            <a:r>
              <a:rPr lang="ko-KR" altLang="en-US" sz="24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대중의 인지도와 음원차트의 상관관계 有</a:t>
            </a:r>
            <a:endParaRPr lang="en-US" altLang="ko-KR" sz="24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B1C51-95BC-495F-AFE2-E9BFDDEDE548}"/>
              </a:ext>
            </a:extLst>
          </p:cNvPr>
          <p:cNvSpPr txBox="1"/>
          <p:nvPr/>
        </p:nvSpPr>
        <p:spPr>
          <a:xfrm>
            <a:off x="4734087" y="4906405"/>
            <a:ext cx="2723824" cy="55399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3000" b="1" spc="3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‘</a:t>
            </a:r>
            <a:r>
              <a:rPr lang="ko-KR" altLang="en-US" sz="3000" b="1" spc="3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사재기</a:t>
            </a:r>
            <a:r>
              <a:rPr lang="en-US" altLang="ko-KR" sz="3000" b="1" spc="3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b="1" spc="3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의심</a:t>
            </a:r>
            <a:r>
              <a:rPr lang="en-US" altLang="ko-KR" sz="3000" b="1" spc="3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’</a:t>
            </a:r>
            <a:r>
              <a:rPr lang="ko-KR" altLang="en-US" sz="3000" b="1" spc="300" dirty="0">
                <a:solidFill>
                  <a:srgbClr val="FF0000"/>
                </a:solidFill>
                <a:latin typeface="나눔스퀘어_ac"/>
                <a:ea typeface="나눔스퀘어_ac"/>
              </a:rPr>
              <a:t> </a:t>
            </a:r>
            <a:endParaRPr lang="en-US" altLang="ko-KR" sz="3000" b="1" spc="300" dirty="0">
              <a:solidFill>
                <a:srgbClr val="FF0000"/>
              </a:solidFill>
              <a:latin typeface="나눔스퀘어_ac"/>
              <a:ea typeface="나눔스퀘어_ac"/>
            </a:endParaRPr>
          </a:p>
        </p:txBody>
      </p:sp>
      <p:sp>
        <p:nvSpPr>
          <p:cNvPr id="19" name="오른쪽 화살표 1">
            <a:extLst>
              <a:ext uri="{FF2B5EF4-FFF2-40B4-BE49-F238E27FC236}">
                <a16:creationId xmlns:a16="http://schemas.microsoft.com/office/drawing/2014/main" id="{7EA5DDBA-6DDF-41FC-9677-A30418CF9764}"/>
              </a:ext>
            </a:extLst>
          </p:cNvPr>
          <p:cNvSpPr/>
          <p:nvPr/>
        </p:nvSpPr>
        <p:spPr>
          <a:xfrm rot="5400000">
            <a:off x="4886374" y="4358881"/>
            <a:ext cx="297962" cy="14445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  <p:pic>
        <p:nvPicPr>
          <p:cNvPr id="6" name="Picture 3" descr="C:\Users\P\Downloads\icon (1).png">
            <a:extLst>
              <a:ext uri="{FF2B5EF4-FFF2-40B4-BE49-F238E27FC236}">
                <a16:creationId xmlns:a16="http://schemas.microsoft.com/office/drawing/2014/main" id="{83279181-2857-4E2F-8966-3ABDA225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826" y="71383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35448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866" y="134623"/>
            <a:ext cx="166969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정보수집</a:t>
            </a:r>
          </a:p>
        </p:txBody>
      </p:sp>
      <p:sp>
        <p:nvSpPr>
          <p:cNvPr id="14" name="제목 4"/>
          <p:cNvSpPr txBox="1"/>
          <p:nvPr/>
        </p:nvSpPr>
        <p:spPr>
          <a:xfrm>
            <a:off x="3289666" y="322503"/>
            <a:ext cx="11566358" cy="10001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어떤 데이터를 </a:t>
            </a:r>
            <a:r>
              <a:rPr lang="ko-KR" altLang="en-US" sz="4000" dirty="0" err="1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수집해야할까</a:t>
            </a:r>
            <a:r>
              <a:rPr lang="en-US" altLang="ko-KR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?</a:t>
            </a:r>
            <a:endParaRPr lang="ko-KR" altLang="en-US" sz="4000" dirty="0">
              <a:solidFill>
                <a:srgbClr val="FFC409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5" name="Picture 2" descr="C:\Users\P\Downloads\icon (14)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flipH="1">
            <a:off x="2497932" y="229368"/>
            <a:ext cx="791734" cy="79173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63316-2516-4389-99A6-B1F05E53A5D1}"/>
              </a:ext>
            </a:extLst>
          </p:cNvPr>
          <p:cNvSpPr txBox="1"/>
          <p:nvPr/>
        </p:nvSpPr>
        <p:spPr>
          <a:xfrm>
            <a:off x="4282751" y="1132747"/>
            <a:ext cx="3385863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2. </a:t>
            </a:r>
            <a:r>
              <a:rPr lang="ko-KR" altLang="en-US" sz="2700" b="1" u="sng" spc="300" dirty="0">
                <a:solidFill>
                  <a:srgbClr val="FFCC00"/>
                </a:solidFill>
                <a:latin typeface="나눔스퀘어_ac"/>
                <a:ea typeface="나눔스퀘어_ac"/>
              </a:rPr>
              <a:t>가수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에 대한 정보</a:t>
            </a:r>
            <a:endParaRPr lang="en-US" altLang="ko-KR" sz="2700" b="1" u="sng" spc="300" dirty="0">
              <a:solidFill>
                <a:schemeClr val="bg1"/>
              </a:solidFill>
              <a:latin typeface="나눔스퀘어_ac"/>
              <a:ea typeface="나눔스퀘어_ac"/>
            </a:endParaRPr>
          </a:p>
        </p:txBody>
      </p:sp>
      <p:sp>
        <p:nvSpPr>
          <p:cNvPr id="5" name="오른쪽 화살표 1">
            <a:extLst>
              <a:ext uri="{FF2B5EF4-FFF2-40B4-BE49-F238E27FC236}">
                <a16:creationId xmlns:a16="http://schemas.microsoft.com/office/drawing/2014/main" id="{DEB78054-B8D6-4735-BBC0-14AC44FCDA93}"/>
              </a:ext>
            </a:extLst>
          </p:cNvPr>
          <p:cNvSpPr/>
          <p:nvPr/>
        </p:nvSpPr>
        <p:spPr>
          <a:xfrm>
            <a:off x="2352524" y="2561127"/>
            <a:ext cx="404261" cy="240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C40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2E391-4165-491B-9DB1-C042F0DFCA5D}"/>
              </a:ext>
            </a:extLst>
          </p:cNvPr>
          <p:cNvSpPr txBox="1"/>
          <p:nvPr/>
        </p:nvSpPr>
        <p:spPr>
          <a:xfrm>
            <a:off x="2857773" y="2466211"/>
            <a:ext cx="6476453" cy="76944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음원 사이트</a:t>
            </a:r>
            <a:r>
              <a:rPr lang="en-US" altLang="ko-KR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＇</a:t>
            </a:r>
            <a:r>
              <a:rPr lang="ko-KR" altLang="en-US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멜론</a:t>
            </a:r>
            <a:r>
              <a:rPr lang="en-US" altLang="ko-KR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＇</a:t>
            </a:r>
            <a:r>
              <a:rPr lang="ko-KR" altLang="en-US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가수에 대한 팬의 수</a:t>
            </a:r>
            <a:r>
              <a:rPr lang="en-US" altLang="ko-KR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defRPr/>
            </a:pPr>
            <a:r>
              <a:rPr lang="ko-KR" altLang="en-US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친밀도 </a:t>
            </a:r>
            <a:r>
              <a:rPr lang="en-US" altLang="ko-KR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99</a:t>
            </a:r>
            <a:r>
              <a:rPr lang="ko-KR" altLang="en-US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이상인 팬의 수</a:t>
            </a:r>
            <a:r>
              <a:rPr lang="en-US" altLang="ko-KR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</a:t>
            </a:r>
            <a:r>
              <a:rPr lang="ko-KR" altLang="en-US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팬의 수</a:t>
            </a:r>
            <a:r>
              <a:rPr lang="en-US" altLang="ko-KR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spc="300" dirty="0">
              <a:solidFill>
                <a:srgbClr val="FFC40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577B7-E11E-4EC6-B0C8-4E128B12A5F2}"/>
              </a:ext>
            </a:extLst>
          </p:cNvPr>
          <p:cNvSpPr txBox="1"/>
          <p:nvPr/>
        </p:nvSpPr>
        <p:spPr>
          <a:xfrm>
            <a:off x="2671392" y="3516320"/>
            <a:ext cx="10148775" cy="3847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900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: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가수의 인지도와 </a:t>
            </a:r>
            <a:r>
              <a:rPr lang="ko-KR" altLang="en-US" sz="1900" spc="300" dirty="0" err="1">
                <a:solidFill>
                  <a:schemeClr val="bg1"/>
                </a:solidFill>
                <a:latin typeface="나눔스퀘어_ac Bold"/>
                <a:ea typeface="나눔스퀘어_ac Bold"/>
              </a:rPr>
              <a:t>팬덤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 규모를 나타내는 데이터</a:t>
            </a:r>
            <a:endParaRPr lang="en-US" altLang="ko-KR" sz="1900" spc="300" dirty="0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2" name="오른쪽 화살표 1">
            <a:extLst>
              <a:ext uri="{FF2B5EF4-FFF2-40B4-BE49-F238E27FC236}">
                <a16:creationId xmlns:a16="http://schemas.microsoft.com/office/drawing/2014/main" id="{9C1754FE-C647-4967-B235-77CB9D3C11D0}"/>
              </a:ext>
            </a:extLst>
          </p:cNvPr>
          <p:cNvSpPr/>
          <p:nvPr/>
        </p:nvSpPr>
        <p:spPr>
          <a:xfrm>
            <a:off x="2352523" y="4729474"/>
            <a:ext cx="404261" cy="240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C40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7D382-26DB-4777-8098-4FB411999DE8}"/>
              </a:ext>
            </a:extLst>
          </p:cNvPr>
          <p:cNvSpPr txBox="1"/>
          <p:nvPr/>
        </p:nvSpPr>
        <p:spPr>
          <a:xfrm>
            <a:off x="2975079" y="4711462"/>
            <a:ext cx="4187365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2000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가수의 공연 횟수</a:t>
            </a:r>
            <a:r>
              <a:rPr lang="en-US" altLang="ko-KR" sz="2000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방송 출연 횟수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C9E9AF-0E16-41A4-9F0B-6FBF46DD99DB}"/>
              </a:ext>
            </a:extLst>
          </p:cNvPr>
          <p:cNvSpPr txBox="1"/>
          <p:nvPr/>
        </p:nvSpPr>
        <p:spPr>
          <a:xfrm>
            <a:off x="2756785" y="5118949"/>
            <a:ext cx="6651376" cy="9241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900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: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가수의 인지도를 나타내는 데이터</a:t>
            </a:r>
            <a:endParaRPr lang="en-US" altLang="ko-KR" sz="1900" spc="300" dirty="0">
              <a:solidFill>
                <a:schemeClr val="bg1"/>
              </a:solidFill>
              <a:latin typeface="나눔스퀘어_ac Bold"/>
              <a:ea typeface="나눔스퀘어_ac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900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 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방송 출연 多 </a:t>
            </a:r>
            <a:r>
              <a:rPr lang="en-US" altLang="ko-KR" sz="1900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-&gt; 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 대중의 인지도 높을 것이라 예상</a:t>
            </a:r>
            <a:endParaRPr lang="en-US" altLang="ko-KR" sz="1900" spc="300" dirty="0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96B4-A88B-4D64-A932-94BFF8771FD7}"/>
              </a:ext>
            </a:extLst>
          </p:cNvPr>
          <p:cNvSpPr txBox="1"/>
          <p:nvPr/>
        </p:nvSpPr>
        <p:spPr>
          <a:xfrm>
            <a:off x="2249446" y="2067514"/>
            <a:ext cx="911082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pc="300" dirty="0">
                <a:solidFill>
                  <a:schemeClr val="bg1"/>
                </a:solidFill>
                <a:highlight>
                  <a:srgbClr val="008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</a:t>
            </a:r>
            <a:endParaRPr lang="ko-KR" altLang="en-US" spc="300" dirty="0">
              <a:solidFill>
                <a:schemeClr val="bg1"/>
              </a:solidFill>
              <a:highlight>
                <a:srgbClr val="0080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03A43-D73E-475E-8879-A2D1C6663A91}"/>
              </a:ext>
            </a:extLst>
          </p:cNvPr>
          <p:cNvSpPr txBox="1"/>
          <p:nvPr/>
        </p:nvSpPr>
        <p:spPr>
          <a:xfrm>
            <a:off x="2215852" y="4278958"/>
            <a:ext cx="911082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pc="300" dirty="0">
                <a:solidFill>
                  <a:schemeClr val="bg1"/>
                </a:solidFill>
                <a:highlight>
                  <a:srgbClr val="008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</a:t>
            </a:r>
            <a:endParaRPr lang="ko-KR" altLang="en-US" spc="300" dirty="0">
              <a:solidFill>
                <a:schemeClr val="bg1"/>
              </a:solidFill>
              <a:highlight>
                <a:srgbClr val="0080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Picture 3" descr="C:\Users\P\Downloads\icon (1).png">
            <a:extLst>
              <a:ext uri="{FF2B5EF4-FFF2-40B4-BE49-F238E27FC236}">
                <a16:creationId xmlns:a16="http://schemas.microsoft.com/office/drawing/2014/main" id="{32C21873-64AA-40F1-9ACB-5A25027ED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733" y="95965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50693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50496"/>
            <a:ext cx="164322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정보수집</a:t>
            </a:r>
          </a:p>
        </p:txBody>
      </p:sp>
      <p:sp>
        <p:nvSpPr>
          <p:cNvPr id="14" name="제목 4"/>
          <p:cNvSpPr txBox="1"/>
          <p:nvPr/>
        </p:nvSpPr>
        <p:spPr>
          <a:xfrm>
            <a:off x="3216090" y="688563"/>
            <a:ext cx="11566358" cy="10001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어떻게 데이터를 </a:t>
            </a:r>
            <a:r>
              <a:rPr lang="ko-KR" altLang="en-US" sz="4000" dirty="0" err="1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수집해야할까</a:t>
            </a:r>
            <a:r>
              <a:rPr lang="en-US" altLang="ko-KR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?</a:t>
            </a:r>
            <a:endParaRPr lang="ko-KR" altLang="en-US" sz="4000" dirty="0">
              <a:solidFill>
                <a:srgbClr val="FFC409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63316-2516-4389-99A6-B1F05E53A5D1}"/>
              </a:ext>
            </a:extLst>
          </p:cNvPr>
          <p:cNvSpPr txBox="1"/>
          <p:nvPr/>
        </p:nvSpPr>
        <p:spPr>
          <a:xfrm>
            <a:off x="4200360" y="1498807"/>
            <a:ext cx="3403497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2. </a:t>
            </a:r>
            <a:r>
              <a:rPr lang="ko-KR" altLang="en-US" sz="2700" b="1" u="sng" spc="300" dirty="0">
                <a:solidFill>
                  <a:srgbClr val="FFCC00"/>
                </a:solidFill>
                <a:latin typeface="나눔스퀘어_ac"/>
                <a:ea typeface="나눔스퀘어_ac"/>
              </a:rPr>
              <a:t>가수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에 대한 정보</a:t>
            </a:r>
            <a:endParaRPr lang="en-US" altLang="ko-KR" sz="2700" b="1" u="sng" spc="300" dirty="0">
              <a:solidFill>
                <a:schemeClr val="bg1"/>
              </a:solidFill>
              <a:latin typeface="나눔스퀘어_ac"/>
              <a:ea typeface="나눔스퀘어_ac"/>
            </a:endParaRPr>
          </a:p>
        </p:txBody>
      </p:sp>
      <p:pic>
        <p:nvPicPr>
          <p:cNvPr id="22" name="그림 21" descr="꽃이(가) 표시된 사진&#10;&#10;자동 생성된 설명">
            <a:extLst>
              <a:ext uri="{FF2B5EF4-FFF2-40B4-BE49-F238E27FC236}">
                <a16:creationId xmlns:a16="http://schemas.microsoft.com/office/drawing/2014/main" id="{A0841A05-636C-456C-8B7D-073AB0892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05" y="451896"/>
            <a:ext cx="991465" cy="9914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9EF4BFB-A918-4EDC-99EA-DC3692A32F5C}"/>
              </a:ext>
            </a:extLst>
          </p:cNvPr>
          <p:cNvGrpSpPr/>
          <p:nvPr/>
        </p:nvGrpSpPr>
        <p:grpSpPr>
          <a:xfrm>
            <a:off x="2842104" y="2366559"/>
            <a:ext cx="7182950" cy="3486134"/>
            <a:chOff x="1836264" y="2132879"/>
            <a:chExt cx="7182950" cy="3486134"/>
          </a:xfrm>
        </p:grpSpPr>
        <p:sp>
          <p:nvSpPr>
            <p:cNvPr id="5" name="오른쪽 화살표 1">
              <a:extLst>
                <a:ext uri="{FF2B5EF4-FFF2-40B4-BE49-F238E27FC236}">
                  <a16:creationId xmlns:a16="http://schemas.microsoft.com/office/drawing/2014/main" id="{DEB78054-B8D6-4735-BBC0-14AC44FCDA93}"/>
                </a:ext>
              </a:extLst>
            </p:cNvPr>
            <p:cNvSpPr/>
            <p:nvPr/>
          </p:nvSpPr>
          <p:spPr>
            <a:xfrm>
              <a:off x="2138655" y="2573508"/>
              <a:ext cx="404261" cy="240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409"/>
            </a:solidFill>
            <a:ln>
              <a:solidFill>
                <a:srgbClr val="FFC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C409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7A4619-D0E6-4E30-8CA1-97559B4DA1FD}"/>
                </a:ext>
              </a:extLst>
            </p:cNvPr>
            <p:cNvSpPr txBox="1"/>
            <p:nvPr/>
          </p:nvSpPr>
          <p:spPr>
            <a:xfrm>
              <a:off x="1836264" y="2132879"/>
              <a:ext cx="1242871" cy="3847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1900" b="1" spc="300" dirty="0" err="1">
                  <a:solidFill>
                    <a:schemeClr val="bg1"/>
                  </a:solidFill>
                  <a:highlight>
                    <a:srgbClr val="8000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크롤링</a:t>
              </a:r>
              <a:endParaRPr lang="ko-KR" altLang="en-US" sz="1900" b="1" spc="300" dirty="0">
                <a:solidFill>
                  <a:schemeClr val="bg1"/>
                </a:solidFill>
                <a:highlight>
                  <a:srgbClr val="800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74F23-6713-4D0D-970E-DE7050EA10BD}"/>
                </a:ext>
              </a:extLst>
            </p:cNvPr>
            <p:cNvSpPr txBox="1"/>
            <p:nvPr/>
          </p:nvSpPr>
          <p:spPr>
            <a:xfrm>
              <a:off x="2340784" y="2434978"/>
              <a:ext cx="6678430" cy="105913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음원 사이트</a:t>
              </a:r>
              <a:r>
                <a:rPr lang="en-US" altLang="ko-KR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＇</a:t>
              </a:r>
              <a:r>
                <a:rPr lang="ko-KR" altLang="en-US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멜론</a:t>
              </a:r>
              <a:r>
                <a:rPr lang="en-US" altLang="ko-KR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＇</a:t>
              </a:r>
              <a:r>
                <a:rPr lang="ko-KR" altLang="en-US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에서 가수에 대한 팬의 수</a:t>
              </a:r>
              <a:r>
                <a:rPr lang="en-US" altLang="ko-KR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친밀도 </a:t>
              </a:r>
              <a:r>
                <a:rPr lang="en-US" altLang="ko-KR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99</a:t>
              </a:r>
              <a:r>
                <a:rPr lang="ko-KR" altLang="en-US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 이상인 팬의 수</a:t>
              </a:r>
              <a:r>
                <a:rPr lang="en-US" altLang="ko-KR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(=</a:t>
              </a:r>
              <a:r>
                <a:rPr lang="ko-KR" altLang="en-US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열혈 팬의 수</a:t>
              </a:r>
              <a:r>
                <a:rPr lang="en-US" altLang="ko-KR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A8DBA23-67D6-4591-89B3-385C960110CC}"/>
                </a:ext>
              </a:extLst>
            </p:cNvPr>
            <p:cNvGrpSpPr/>
            <p:nvPr/>
          </p:nvGrpSpPr>
          <p:grpSpPr>
            <a:xfrm>
              <a:off x="1836264" y="4340401"/>
              <a:ext cx="6590509" cy="1278612"/>
              <a:chOff x="1836264" y="4515734"/>
              <a:chExt cx="6590509" cy="127861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B695FC-9CA5-4552-9F68-76B22E701E83}"/>
                  </a:ext>
                </a:extLst>
              </p:cNvPr>
              <p:cNvSpPr txBox="1"/>
              <p:nvPr/>
            </p:nvSpPr>
            <p:spPr>
              <a:xfrm>
                <a:off x="2647627" y="4823054"/>
                <a:ext cx="5779146" cy="971292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algn="just">
                  <a:lnSpc>
                    <a:spcPct val="150000"/>
                  </a:lnSpc>
                  <a:defRPr/>
                </a:pPr>
                <a:r>
                  <a:rPr lang="ko-KR" altLang="en-US" sz="2000" spc="3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가수의 공연 횟수</a:t>
                </a:r>
                <a:r>
                  <a:rPr lang="en-US" altLang="ko-KR" sz="2000" spc="3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2000" spc="3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방송 출연 횟수</a:t>
                </a:r>
                <a:endParaRPr lang="en-US" altLang="ko-KR" sz="2000" spc="3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lang="en-US" altLang="ko-KR" sz="2000" spc="3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2000" spc="3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무의미한 지표로 판단되어 최종적으로 </a:t>
                </a:r>
                <a:r>
                  <a:rPr lang="ko-KR" altLang="en-US" sz="2000" spc="300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미사용</a:t>
                </a:r>
                <a:r>
                  <a:rPr lang="en-US" altLang="ko-KR" sz="2000" spc="3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2000" spc="3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9" name="오른쪽 화살표 1">
                <a:extLst>
                  <a:ext uri="{FF2B5EF4-FFF2-40B4-BE49-F238E27FC236}">
                    <a16:creationId xmlns:a16="http://schemas.microsoft.com/office/drawing/2014/main" id="{5DFD6C5B-FC3F-49A6-A903-ADF98FFB9B98}"/>
                  </a:ext>
                </a:extLst>
              </p:cNvPr>
              <p:cNvSpPr/>
              <p:nvPr/>
            </p:nvSpPr>
            <p:spPr>
              <a:xfrm>
                <a:off x="2138654" y="4995583"/>
                <a:ext cx="404261" cy="24063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C409"/>
              </a:solidFill>
              <a:ln>
                <a:solidFill>
                  <a:srgbClr val="FFC4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FFC409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27A12C-CE58-41A5-8202-7A94E11CC4F0}"/>
                  </a:ext>
                </a:extLst>
              </p:cNvPr>
              <p:cNvSpPr txBox="1"/>
              <p:nvPr/>
            </p:nvSpPr>
            <p:spPr>
              <a:xfrm>
                <a:off x="1836264" y="4515734"/>
                <a:ext cx="1242871" cy="38472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defRPr/>
                </a:pPr>
                <a:r>
                  <a:rPr lang="ko-KR" altLang="en-US" sz="1900" b="1" spc="300" dirty="0" err="1">
                    <a:solidFill>
                      <a:schemeClr val="bg1"/>
                    </a:solidFill>
                    <a:highlight>
                      <a:srgbClr val="800000"/>
                    </a:highlight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크롤링</a:t>
                </a:r>
                <a:endParaRPr lang="ko-KR" altLang="en-US" sz="1900" b="1" spc="300" dirty="0">
                  <a:solidFill>
                    <a:schemeClr val="bg1"/>
                  </a:solidFill>
                  <a:highlight>
                    <a:srgbClr val="8000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pic>
        <p:nvPicPr>
          <p:cNvPr id="17" name="Picture 3" descr="C:\Users\P\Downloads\icon (1).png">
            <a:extLst>
              <a:ext uri="{FF2B5EF4-FFF2-40B4-BE49-F238E27FC236}">
                <a16:creationId xmlns:a16="http://schemas.microsoft.com/office/drawing/2014/main" id="{E08C6C8B-D1F5-4571-B536-FCB5C5E9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66" y="82249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98135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66" y="151153"/>
            <a:ext cx="166557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정보수집</a:t>
            </a:r>
          </a:p>
        </p:txBody>
      </p:sp>
      <p:sp>
        <p:nvSpPr>
          <p:cNvPr id="14" name="제목 4"/>
          <p:cNvSpPr txBox="1"/>
          <p:nvPr/>
        </p:nvSpPr>
        <p:spPr>
          <a:xfrm>
            <a:off x="3289666" y="322503"/>
            <a:ext cx="11566358" cy="10001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어떤 데이터를 </a:t>
            </a:r>
            <a:r>
              <a:rPr lang="ko-KR" altLang="en-US" sz="4000" dirty="0" err="1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수집해야할까</a:t>
            </a:r>
            <a:r>
              <a:rPr lang="en-US" altLang="ko-KR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?</a:t>
            </a:r>
            <a:endParaRPr lang="ko-KR" altLang="en-US" sz="4000" dirty="0">
              <a:solidFill>
                <a:srgbClr val="FFC409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5" name="Picture 2" descr="C:\Users\P\Downloads\icon (14)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flipH="1">
            <a:off x="2497932" y="229368"/>
            <a:ext cx="791734" cy="79173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63316-2516-4389-99A6-B1F05E53A5D1}"/>
              </a:ext>
            </a:extLst>
          </p:cNvPr>
          <p:cNvSpPr txBox="1"/>
          <p:nvPr/>
        </p:nvSpPr>
        <p:spPr>
          <a:xfrm>
            <a:off x="3632735" y="1132747"/>
            <a:ext cx="4685898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곡의 </a:t>
            </a:r>
            <a:r>
              <a:rPr lang="ko-KR" altLang="en-US" sz="2700" b="1" u="sng" spc="300" dirty="0">
                <a:solidFill>
                  <a:srgbClr val="FFCC00"/>
                </a:solidFill>
                <a:latin typeface="나눔스퀘어_ac"/>
                <a:ea typeface="나눔스퀘어_ac"/>
              </a:rPr>
              <a:t>방송 매체 노출 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여부</a:t>
            </a:r>
            <a:endParaRPr lang="en-US" altLang="ko-KR" sz="2700" b="1" u="sng" spc="300" dirty="0">
              <a:solidFill>
                <a:schemeClr val="bg1"/>
              </a:solidFill>
              <a:latin typeface="나눔스퀘어_ac"/>
              <a:ea typeface="나눔스퀘어_ac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8A5930-2965-4392-A3E7-24E7BE2906C5}"/>
              </a:ext>
            </a:extLst>
          </p:cNvPr>
          <p:cNvGrpSpPr/>
          <p:nvPr/>
        </p:nvGrpSpPr>
        <p:grpSpPr>
          <a:xfrm>
            <a:off x="9741326" y="5688198"/>
            <a:ext cx="1998358" cy="384721"/>
            <a:chOff x="8932380" y="5280046"/>
            <a:chExt cx="1998358" cy="384721"/>
          </a:xfrm>
        </p:grpSpPr>
        <p:sp>
          <p:nvSpPr>
            <p:cNvPr id="4" name="오른쪽 화살표 1">
              <a:extLst>
                <a:ext uri="{FF2B5EF4-FFF2-40B4-BE49-F238E27FC236}">
                  <a16:creationId xmlns:a16="http://schemas.microsoft.com/office/drawing/2014/main" id="{279B921D-819D-493D-ADDE-E0C83C6F79BC}"/>
                </a:ext>
              </a:extLst>
            </p:cNvPr>
            <p:cNvSpPr/>
            <p:nvPr/>
          </p:nvSpPr>
          <p:spPr>
            <a:xfrm>
              <a:off x="8932380" y="5401198"/>
              <a:ext cx="289673" cy="14241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C409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EEFD50-6623-4220-994D-0EA143B9D795}"/>
                </a:ext>
              </a:extLst>
            </p:cNvPr>
            <p:cNvSpPr txBox="1"/>
            <p:nvPr/>
          </p:nvSpPr>
          <p:spPr>
            <a:xfrm>
              <a:off x="9231234" y="5280046"/>
              <a:ext cx="1699504" cy="384721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z="1900" spc="30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ko-KR" altLang="en-US" sz="1900" spc="30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사재기 아님</a:t>
              </a:r>
              <a:r>
                <a:rPr lang="en-US" altLang="ko-KR" sz="1900" spc="30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</a:t>
              </a:r>
            </a:p>
          </p:txBody>
        </p:sp>
      </p:grp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3616A036-4D61-4FEE-8A9B-132818098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32" y="88471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02F342-64AF-4B8F-A507-39BCC13BABF5}"/>
              </a:ext>
            </a:extLst>
          </p:cNvPr>
          <p:cNvGrpSpPr/>
          <p:nvPr/>
        </p:nvGrpSpPr>
        <p:grpSpPr>
          <a:xfrm>
            <a:off x="1333300" y="2001377"/>
            <a:ext cx="10513228" cy="4768152"/>
            <a:chOff x="547003" y="1633612"/>
            <a:chExt cx="10513228" cy="4768152"/>
          </a:xfrm>
        </p:grpSpPr>
        <p:sp>
          <p:nvSpPr>
            <p:cNvPr id="5" name="오른쪽 화살표 1">
              <a:extLst>
                <a:ext uri="{FF2B5EF4-FFF2-40B4-BE49-F238E27FC236}">
                  <a16:creationId xmlns:a16="http://schemas.microsoft.com/office/drawing/2014/main" id="{DEB78054-B8D6-4735-BBC0-14AC44FCDA93}"/>
                </a:ext>
              </a:extLst>
            </p:cNvPr>
            <p:cNvSpPr/>
            <p:nvPr/>
          </p:nvSpPr>
          <p:spPr>
            <a:xfrm>
              <a:off x="702744" y="2130132"/>
              <a:ext cx="404261" cy="240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409"/>
            </a:solidFill>
            <a:ln>
              <a:solidFill>
                <a:srgbClr val="FFC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C409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2E391-4165-491B-9DB1-C042F0DFCA5D}"/>
                </a:ext>
              </a:extLst>
            </p:cNvPr>
            <p:cNvSpPr txBox="1"/>
            <p:nvPr/>
          </p:nvSpPr>
          <p:spPr>
            <a:xfrm>
              <a:off x="1107005" y="2061561"/>
              <a:ext cx="5716629" cy="430887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ko-KR" altLang="en-US" sz="2200" spc="300" dirty="0">
                  <a:solidFill>
                    <a:srgbClr val="FFC4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곡과 방송 매체가 함께 포함된 뉴스 기사 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D577B7-E11E-4EC6-B0C8-4E128B12A5F2}"/>
                </a:ext>
              </a:extLst>
            </p:cNvPr>
            <p:cNvSpPr txBox="1"/>
            <p:nvPr/>
          </p:nvSpPr>
          <p:spPr>
            <a:xfrm>
              <a:off x="911456" y="2593029"/>
              <a:ext cx="10148775" cy="380873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: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생소한 곡이 갑자기 음원 차트 순위에</a:t>
              </a: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? (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역주행</a:t>
              </a: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)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 -&gt;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 곡이 방송 매체에 등장했거나</a:t>
              </a: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, 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유명인이 곡을 언급했다면</a:t>
              </a: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? </a:t>
              </a:r>
              <a:r>
                <a:rPr lang="en-US" altLang="ko-KR" sz="1900" spc="300" dirty="0">
                  <a:solidFill>
                    <a:srgbClr val="FF0000"/>
                  </a:solidFill>
                  <a:latin typeface="나눔스퀘어_ac Bold"/>
                  <a:ea typeface="나눔스퀘어_ac Bold"/>
                </a:rPr>
                <a:t>‘</a:t>
              </a:r>
              <a:r>
                <a:rPr lang="ko-KR" altLang="en-US" sz="1900" spc="300" dirty="0">
                  <a:solidFill>
                    <a:srgbClr val="FF0000"/>
                  </a:solidFill>
                  <a:latin typeface="나눔스퀘어_ac Bold"/>
                  <a:ea typeface="나눔스퀘어_ac Bold"/>
                </a:rPr>
                <a:t>사재기 아님</a:t>
              </a:r>
              <a:r>
                <a:rPr lang="en-US" altLang="ko-KR" sz="1900" spc="300" dirty="0">
                  <a:solidFill>
                    <a:srgbClr val="FF0000"/>
                  </a:solidFill>
                  <a:latin typeface="나눔스퀘어_ac Bold"/>
                  <a:ea typeface="나눔스퀘어_ac Bold"/>
                </a:rPr>
                <a:t>’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     ex) Blue – Downtown Baby 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는 </a:t>
              </a: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&lt;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놀면 뭐하니</a:t>
              </a: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&gt;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에서 언급된 이후로</a:t>
              </a:r>
              <a:endParaRPr lang="en-US" altLang="ko-KR" sz="1900" spc="300" dirty="0">
                <a:solidFill>
                  <a:schemeClr val="bg1"/>
                </a:solidFill>
                <a:latin typeface="나눔스퀘어_ac Bold"/>
                <a:ea typeface="나눔스퀘어_ac Bold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         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 음원 차트 상위권 기록</a:t>
              </a:r>
              <a:endParaRPr lang="en-US" altLang="ko-KR" sz="1900" spc="300" dirty="0">
                <a:solidFill>
                  <a:schemeClr val="bg1"/>
                </a:solidFill>
                <a:latin typeface="나눔스퀘어_ac Bold"/>
                <a:ea typeface="나눔스퀘어_ac Bold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    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     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이러한 노래는 언급 전 인지도가 낮기 때문에 기계가 사재기로 분류할 것</a:t>
              </a:r>
              <a:endParaRPr lang="en-US" altLang="ko-KR" sz="1900" spc="300" dirty="0">
                <a:solidFill>
                  <a:schemeClr val="bg1"/>
                </a:solidFill>
                <a:latin typeface="나눔스퀘어_ac Bold"/>
                <a:ea typeface="나눔스퀘어_ac Bold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     -&gt; ‘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방송 매체 이름 </a:t>
              </a: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+ 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노래 제목</a:t>
              </a: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’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을 검색했을 때</a:t>
              </a:r>
              <a:r>
                <a:rPr lang="en-US" altLang="ko-KR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 </a:t>
              </a:r>
              <a:r>
                <a:rPr lang="ko-KR" altLang="en-US" sz="1900" spc="300" dirty="0">
                  <a:solidFill>
                    <a:schemeClr val="bg1"/>
                  </a:solidFill>
                  <a:latin typeface="나눔스퀘어_ac Bold"/>
                  <a:ea typeface="나눔스퀘어_ac Bold"/>
                </a:rPr>
                <a:t>뉴스 기사 수 多    </a:t>
              </a:r>
              <a:endParaRPr lang="en-US" altLang="ko-KR" sz="1900" spc="300" dirty="0">
                <a:solidFill>
                  <a:schemeClr val="bg1"/>
                </a:solidFill>
                <a:latin typeface="나눔스퀘어_ac Bold"/>
                <a:ea typeface="나눔스퀘어_ac Bold"/>
              </a:endParaRPr>
            </a:p>
            <a:p>
              <a:pPr>
                <a:defRPr/>
              </a:pPr>
              <a:endParaRPr lang="en-US" altLang="ko-KR" sz="2100" spc="300" dirty="0">
                <a:solidFill>
                  <a:schemeClr val="bg1"/>
                </a:solidFill>
                <a:latin typeface="나눔스퀘어_ac Bold"/>
                <a:ea typeface="나눔스퀘어_ac Bold"/>
              </a:endParaRPr>
            </a:p>
            <a:p>
              <a:pPr>
                <a:defRPr/>
              </a:pPr>
              <a:endParaRPr lang="en-US" altLang="ko-KR" sz="2100" spc="300" dirty="0">
                <a:solidFill>
                  <a:schemeClr val="bg1"/>
                </a:solidFill>
                <a:latin typeface="나눔스퀘어_ac Bold"/>
                <a:ea typeface="나눔스퀘어_ac 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CBF3E8-3AC0-4FDC-A3E1-2D1386616B31}"/>
                </a:ext>
              </a:extLst>
            </p:cNvPr>
            <p:cNvSpPr txBox="1"/>
            <p:nvPr/>
          </p:nvSpPr>
          <p:spPr>
            <a:xfrm>
              <a:off x="547003" y="1633612"/>
              <a:ext cx="911082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pc="300" dirty="0">
                  <a:solidFill>
                    <a:schemeClr val="bg1"/>
                  </a:solidFill>
                  <a:highlight>
                    <a:srgbClr val="0080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DATA</a:t>
              </a:r>
              <a:endParaRPr lang="ko-KR" altLang="en-US" spc="300" dirty="0">
                <a:solidFill>
                  <a:schemeClr val="bg1"/>
                </a:solidFill>
                <a:highlight>
                  <a:srgbClr val="008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1091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66" y="151153"/>
            <a:ext cx="166557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정보수집</a:t>
            </a:r>
          </a:p>
        </p:txBody>
      </p:sp>
      <p:sp>
        <p:nvSpPr>
          <p:cNvPr id="14" name="제목 4"/>
          <p:cNvSpPr txBox="1"/>
          <p:nvPr/>
        </p:nvSpPr>
        <p:spPr>
          <a:xfrm>
            <a:off x="3289666" y="322503"/>
            <a:ext cx="11566358" cy="10001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어떤 데이터를 </a:t>
            </a:r>
            <a:r>
              <a:rPr lang="ko-KR" altLang="en-US" sz="4000" dirty="0" err="1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수집해야할까</a:t>
            </a:r>
            <a:r>
              <a:rPr lang="en-US" altLang="ko-KR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?</a:t>
            </a:r>
            <a:endParaRPr lang="ko-KR" altLang="en-US" sz="4000" dirty="0">
              <a:solidFill>
                <a:srgbClr val="FFC409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5" name="Picture 2" descr="C:\Users\P\Downloads\icon (14)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flipH="1">
            <a:off x="2497932" y="229368"/>
            <a:ext cx="791734" cy="79173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B63316-2516-4389-99A6-B1F05E53A5D1}"/>
              </a:ext>
            </a:extLst>
          </p:cNvPr>
          <p:cNvSpPr txBox="1"/>
          <p:nvPr/>
        </p:nvSpPr>
        <p:spPr>
          <a:xfrm>
            <a:off x="3632735" y="1132747"/>
            <a:ext cx="4685898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곡의 </a:t>
            </a:r>
            <a:r>
              <a:rPr lang="ko-KR" altLang="en-US" sz="2700" b="1" u="sng" spc="300" dirty="0">
                <a:solidFill>
                  <a:srgbClr val="FFCC00"/>
                </a:solidFill>
                <a:latin typeface="나눔스퀘어_ac"/>
                <a:ea typeface="나눔스퀘어_ac"/>
              </a:rPr>
              <a:t>방송 매체 노출 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여부</a:t>
            </a:r>
            <a:endParaRPr lang="en-US" altLang="ko-KR" sz="2700" b="1" u="sng" spc="300" dirty="0">
              <a:solidFill>
                <a:schemeClr val="bg1"/>
              </a:solidFill>
              <a:latin typeface="나눔스퀘어_ac"/>
              <a:ea typeface="나눔스퀘어_ac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3616A036-4D61-4FEE-8A9B-132818098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32" y="88471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B630F0-F133-483F-8B1D-374A9D1D901A}"/>
              </a:ext>
            </a:extLst>
          </p:cNvPr>
          <p:cNvGrpSpPr/>
          <p:nvPr/>
        </p:nvGrpSpPr>
        <p:grpSpPr>
          <a:xfrm>
            <a:off x="1333300" y="2001377"/>
            <a:ext cx="4872981" cy="879818"/>
            <a:chOff x="1333300" y="2001377"/>
            <a:chExt cx="4872981" cy="879818"/>
          </a:xfrm>
        </p:grpSpPr>
        <p:sp>
          <p:nvSpPr>
            <p:cNvPr id="5" name="오른쪽 화살표 1">
              <a:extLst>
                <a:ext uri="{FF2B5EF4-FFF2-40B4-BE49-F238E27FC236}">
                  <a16:creationId xmlns:a16="http://schemas.microsoft.com/office/drawing/2014/main" id="{DEB78054-B8D6-4735-BBC0-14AC44FCDA93}"/>
                </a:ext>
              </a:extLst>
            </p:cNvPr>
            <p:cNvSpPr/>
            <p:nvPr/>
          </p:nvSpPr>
          <p:spPr>
            <a:xfrm>
              <a:off x="1489041" y="2497897"/>
              <a:ext cx="404261" cy="240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409"/>
            </a:solidFill>
            <a:ln>
              <a:solidFill>
                <a:srgbClr val="FFC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C409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2E391-4165-491B-9DB1-C042F0DFCA5D}"/>
                </a:ext>
              </a:extLst>
            </p:cNvPr>
            <p:cNvSpPr txBox="1"/>
            <p:nvPr/>
          </p:nvSpPr>
          <p:spPr>
            <a:xfrm>
              <a:off x="1975636" y="2450308"/>
              <a:ext cx="4230645" cy="430887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ko-KR" altLang="en-US" sz="2200" b="1" i="0" dirty="0">
                  <a:solidFill>
                    <a:srgbClr val="FFCC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곡이 특정 방송의 </a:t>
              </a:r>
              <a:r>
                <a:rPr lang="en-US" altLang="ko-KR" sz="2200" b="1" i="0" dirty="0">
                  <a:solidFill>
                    <a:srgbClr val="FFCC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OST</a:t>
              </a:r>
              <a:r>
                <a:rPr lang="ko-KR" altLang="en-US" sz="2200" b="1" i="0" dirty="0">
                  <a:solidFill>
                    <a:srgbClr val="FFCC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인지 여부</a:t>
              </a:r>
              <a:endParaRPr lang="ko-KR" altLang="en-US" sz="22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CBF3E8-3AC0-4FDC-A3E1-2D1386616B31}"/>
                </a:ext>
              </a:extLst>
            </p:cNvPr>
            <p:cNvSpPr txBox="1"/>
            <p:nvPr/>
          </p:nvSpPr>
          <p:spPr>
            <a:xfrm>
              <a:off x="1333300" y="2001377"/>
              <a:ext cx="911082" cy="36933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pc="300" dirty="0">
                  <a:solidFill>
                    <a:schemeClr val="bg1"/>
                  </a:solidFill>
                  <a:highlight>
                    <a:srgbClr val="0080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DATA</a:t>
              </a:r>
              <a:endParaRPr lang="ko-KR" altLang="en-US" spc="300" dirty="0">
                <a:solidFill>
                  <a:schemeClr val="bg1"/>
                </a:solidFill>
                <a:highlight>
                  <a:srgbClr val="008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CB101C-8854-4E45-ADDE-4DA25303EF76}"/>
              </a:ext>
            </a:extLst>
          </p:cNvPr>
          <p:cNvSpPr txBox="1"/>
          <p:nvPr/>
        </p:nvSpPr>
        <p:spPr>
          <a:xfrm>
            <a:off x="1666240" y="2960794"/>
            <a:ext cx="9267188" cy="3087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드라마 같은 매체에 사용되어 높은 순위를 기록하게 된 곡일 가능성 有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가호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시작은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인기 드라마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이태원클라스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OST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사용되어 높은 순위 기록 </a:t>
            </a:r>
            <a:endParaRPr lang="en-US" altLang="ko-KR" sz="2000" b="0" i="0" dirty="0">
              <a:solidFill>
                <a:schemeClr val="bg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드라마에 삽입되는 곡들은 곡 자체의 인기나 가수 자체의 인기보다 드라마의 인기에 순위가 결정될 수 있고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OST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곡들에 대한 사재기는 없는 것으로 판단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07349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8364" y="115296"/>
            <a:ext cx="1572866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정보수집</a:t>
            </a:r>
          </a:p>
        </p:txBody>
      </p:sp>
      <p:sp>
        <p:nvSpPr>
          <p:cNvPr id="14" name="제목 4"/>
          <p:cNvSpPr txBox="1"/>
          <p:nvPr/>
        </p:nvSpPr>
        <p:spPr>
          <a:xfrm>
            <a:off x="3289666" y="322503"/>
            <a:ext cx="11566358" cy="10001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어떻게 데이터를 </a:t>
            </a:r>
            <a:r>
              <a:rPr lang="ko-KR" altLang="en-US" sz="4000" dirty="0" err="1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수집해야할까</a:t>
            </a:r>
            <a:r>
              <a:rPr lang="en-US" altLang="ko-KR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?</a:t>
            </a:r>
            <a:endParaRPr lang="ko-KR" altLang="en-US" sz="4000" dirty="0">
              <a:solidFill>
                <a:srgbClr val="FFC409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63316-2516-4389-99A6-B1F05E53A5D1}"/>
              </a:ext>
            </a:extLst>
          </p:cNvPr>
          <p:cNvSpPr txBox="1"/>
          <p:nvPr/>
        </p:nvSpPr>
        <p:spPr>
          <a:xfrm>
            <a:off x="3632735" y="1132747"/>
            <a:ext cx="4685898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곡의 </a:t>
            </a:r>
            <a:r>
              <a:rPr lang="ko-KR" altLang="en-US" sz="2700" b="1" u="sng" spc="300" dirty="0">
                <a:solidFill>
                  <a:srgbClr val="FFCC00"/>
                </a:solidFill>
                <a:latin typeface="나눔스퀘어_ac"/>
                <a:ea typeface="나눔스퀘어_ac"/>
              </a:rPr>
              <a:t>방송 매체 노출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 여부</a:t>
            </a:r>
            <a:endParaRPr lang="en-US" altLang="ko-KR" sz="2700" b="1" u="sng" spc="300" dirty="0">
              <a:solidFill>
                <a:schemeClr val="bg1"/>
              </a:solidFill>
              <a:latin typeface="나눔스퀘어_ac"/>
              <a:ea typeface="나눔스퀘어_ac"/>
            </a:endParaRPr>
          </a:p>
        </p:txBody>
      </p:sp>
      <p:sp>
        <p:nvSpPr>
          <p:cNvPr id="5" name="오른쪽 화살표 1">
            <a:extLst>
              <a:ext uri="{FF2B5EF4-FFF2-40B4-BE49-F238E27FC236}">
                <a16:creationId xmlns:a16="http://schemas.microsoft.com/office/drawing/2014/main" id="{DEB78054-B8D6-4735-BBC0-14AC44FCDA93}"/>
              </a:ext>
            </a:extLst>
          </p:cNvPr>
          <p:cNvSpPr/>
          <p:nvPr/>
        </p:nvSpPr>
        <p:spPr>
          <a:xfrm>
            <a:off x="1689243" y="2300341"/>
            <a:ext cx="404261" cy="240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C40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2E391-4165-491B-9DB1-C042F0DFCA5D}"/>
              </a:ext>
            </a:extLst>
          </p:cNvPr>
          <p:cNvSpPr txBox="1"/>
          <p:nvPr/>
        </p:nvSpPr>
        <p:spPr>
          <a:xfrm>
            <a:off x="2093504" y="2205533"/>
            <a:ext cx="5716629" cy="43088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곡과 방송 매체가 함께 포함된 뉴스 기사 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A4619-D0E6-4E30-8CA1-97559B4DA1FD}"/>
              </a:ext>
            </a:extLst>
          </p:cNvPr>
          <p:cNvSpPr txBox="1"/>
          <p:nvPr/>
        </p:nvSpPr>
        <p:spPr>
          <a:xfrm>
            <a:off x="1403156" y="1817307"/>
            <a:ext cx="1242871" cy="3847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1900" b="1" spc="300" dirty="0" err="1">
                <a:solidFill>
                  <a:schemeClr val="bg1"/>
                </a:solidFill>
                <a:highlight>
                  <a:srgbClr val="800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1900" b="1" spc="300" dirty="0">
              <a:solidFill>
                <a:schemeClr val="bg1"/>
              </a:solidFill>
              <a:highlight>
                <a:srgbClr val="8000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731F87-DEB3-4CE2-9CB9-D806EAEB0FCF}"/>
              </a:ext>
            </a:extLst>
          </p:cNvPr>
          <p:cNvSpPr txBox="1"/>
          <p:nvPr/>
        </p:nvSpPr>
        <p:spPr>
          <a:xfrm>
            <a:off x="1340022" y="2539216"/>
            <a:ext cx="11999402" cy="2352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곡</a:t>
            </a:r>
            <a:r>
              <a:rPr lang="en-US" altLang="ko-KR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가수</a:t>
            </a:r>
            <a:r>
              <a:rPr lang="en-US" altLang="ko-KR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검색하여</a:t>
            </a:r>
            <a:r>
              <a:rPr lang="en-US" altLang="ko-KR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뉴스의 총 수를 </a:t>
            </a:r>
            <a:r>
              <a:rPr lang="ko-KR" altLang="en-US" sz="1900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후</a:t>
            </a:r>
            <a:r>
              <a:rPr lang="en-US" altLang="ko-KR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엑셀파일로 저장</a:t>
            </a:r>
            <a:endParaRPr lang="en-US" altLang="ko-KR" sz="19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곡이 여러 프로그램에 등장할 수 있기 때문에</a:t>
            </a:r>
            <a:r>
              <a:rPr lang="en-US" altLang="ko-KR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리스트를 만들어 </a:t>
            </a:r>
            <a:endParaRPr lang="en-US" altLang="ko-KR" sz="19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전부 검색 후</a:t>
            </a:r>
            <a:r>
              <a:rPr lang="en-US" altLang="ko-KR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뉴스의 총 수 합산</a:t>
            </a:r>
            <a:endParaRPr lang="en-US" altLang="ko-KR" sz="19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 </a:t>
            </a:r>
            <a:r>
              <a:rPr lang="en-US" altLang="ko-KR" sz="1900" b="1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1900" b="1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미만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곡은 연관 없다고 판단하여 </a:t>
            </a:r>
            <a:r>
              <a:rPr lang="en-US" altLang="ko-KR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9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합산</a:t>
            </a:r>
            <a:endParaRPr lang="en-US" altLang="ko-KR" sz="19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그림 21" descr="꽃이(가) 표시된 사진&#10;&#10;자동 생성된 설명">
            <a:extLst>
              <a:ext uri="{FF2B5EF4-FFF2-40B4-BE49-F238E27FC236}">
                <a16:creationId xmlns:a16="http://schemas.microsoft.com/office/drawing/2014/main" id="{A0841A05-636C-456C-8B7D-073AB0892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81" y="85836"/>
            <a:ext cx="991465" cy="991465"/>
          </a:xfrm>
          <a:prstGeom prst="rect">
            <a:avLst/>
          </a:prstGeom>
        </p:spPr>
      </p:pic>
      <p:pic>
        <p:nvPicPr>
          <p:cNvPr id="23" name="Picture 3" descr="C:\Users\P\Downloads\icon (1).png">
            <a:extLst>
              <a:ext uri="{FF2B5EF4-FFF2-40B4-BE49-F238E27FC236}">
                <a16:creationId xmlns:a16="http://schemas.microsoft.com/office/drawing/2014/main" id="{81152B55-5829-43B7-8D13-64DE551B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49" y="29509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72072-125F-4977-A149-ECE9572570BA}"/>
              </a:ext>
            </a:extLst>
          </p:cNvPr>
          <p:cNvSpPr txBox="1"/>
          <p:nvPr/>
        </p:nvSpPr>
        <p:spPr>
          <a:xfrm>
            <a:off x="1326748" y="5272200"/>
            <a:ext cx="1242871" cy="3847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1900" b="1" spc="300" dirty="0" err="1">
                <a:solidFill>
                  <a:schemeClr val="bg1"/>
                </a:solidFill>
                <a:highlight>
                  <a:srgbClr val="800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1900" b="1" spc="300" dirty="0">
              <a:solidFill>
                <a:schemeClr val="bg1"/>
              </a:solidFill>
              <a:highlight>
                <a:srgbClr val="8000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85DB3-85D0-4130-8543-09A1ED4CB25B}"/>
              </a:ext>
            </a:extLst>
          </p:cNvPr>
          <p:cNvSpPr txBox="1"/>
          <p:nvPr/>
        </p:nvSpPr>
        <p:spPr>
          <a:xfrm>
            <a:off x="2150083" y="5775160"/>
            <a:ext cx="5000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곡이 </a:t>
            </a:r>
            <a:r>
              <a:rPr lang="en-US" altLang="ko-KR" sz="22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OST</a:t>
            </a:r>
            <a:r>
              <a:rPr lang="ko-KR" altLang="en-US" sz="22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쓰였는지 파악하여 분류</a:t>
            </a:r>
            <a:endParaRPr lang="ko-KR" altLang="en-US" sz="2200" dirty="0">
              <a:solidFill>
                <a:srgbClr val="FFCC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오른쪽 화살표 1">
            <a:extLst>
              <a:ext uri="{FF2B5EF4-FFF2-40B4-BE49-F238E27FC236}">
                <a16:creationId xmlns:a16="http://schemas.microsoft.com/office/drawing/2014/main" id="{C19D8790-9DD2-4EFE-A8CE-42F810F94592}"/>
              </a:ext>
            </a:extLst>
          </p:cNvPr>
          <p:cNvSpPr/>
          <p:nvPr/>
        </p:nvSpPr>
        <p:spPr>
          <a:xfrm>
            <a:off x="1689243" y="5831628"/>
            <a:ext cx="404261" cy="240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C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1603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6296" y="147380"/>
            <a:ext cx="163090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정보수집</a:t>
            </a:r>
          </a:p>
        </p:txBody>
      </p:sp>
      <p:sp>
        <p:nvSpPr>
          <p:cNvPr id="14" name="제목 4"/>
          <p:cNvSpPr txBox="1"/>
          <p:nvPr/>
        </p:nvSpPr>
        <p:spPr>
          <a:xfrm>
            <a:off x="3289666" y="322503"/>
            <a:ext cx="11566358" cy="10001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어떻게 데이터를 </a:t>
            </a:r>
            <a:r>
              <a:rPr lang="ko-KR" altLang="en-US" sz="4000" dirty="0" err="1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수집해야할까</a:t>
            </a:r>
            <a:r>
              <a:rPr lang="en-US" altLang="ko-KR" sz="40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?</a:t>
            </a:r>
            <a:endParaRPr lang="ko-KR" altLang="en-US" sz="4000" dirty="0">
              <a:solidFill>
                <a:srgbClr val="FFC409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63316-2516-4389-99A6-B1F05E53A5D1}"/>
              </a:ext>
            </a:extLst>
          </p:cNvPr>
          <p:cNvSpPr txBox="1"/>
          <p:nvPr/>
        </p:nvSpPr>
        <p:spPr>
          <a:xfrm>
            <a:off x="3632735" y="1132747"/>
            <a:ext cx="4685898" cy="5232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곡의 </a:t>
            </a:r>
            <a:r>
              <a:rPr lang="ko-KR" altLang="en-US" sz="2700" b="1" u="sng" spc="300" dirty="0">
                <a:solidFill>
                  <a:srgbClr val="FFCC00"/>
                </a:solidFill>
                <a:latin typeface="나눔스퀘어_ac"/>
                <a:ea typeface="나눔스퀘어_ac"/>
              </a:rPr>
              <a:t>방송 매체 노출</a:t>
            </a:r>
            <a:r>
              <a:rPr lang="ko-KR" altLang="en-US" sz="2700" b="1" u="sng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 여부</a:t>
            </a:r>
            <a:endParaRPr lang="en-US" altLang="ko-KR" sz="2700" b="1" u="sng" spc="300" dirty="0">
              <a:solidFill>
                <a:schemeClr val="bg1"/>
              </a:solidFill>
              <a:latin typeface="나눔스퀘어_ac"/>
              <a:ea typeface="나눔스퀘어_ac"/>
            </a:endParaRPr>
          </a:p>
        </p:txBody>
      </p:sp>
      <p:sp>
        <p:nvSpPr>
          <p:cNvPr id="5" name="오른쪽 화살표 1">
            <a:extLst>
              <a:ext uri="{FF2B5EF4-FFF2-40B4-BE49-F238E27FC236}">
                <a16:creationId xmlns:a16="http://schemas.microsoft.com/office/drawing/2014/main" id="{DEB78054-B8D6-4735-BBC0-14AC44FCDA93}"/>
              </a:ext>
            </a:extLst>
          </p:cNvPr>
          <p:cNvSpPr/>
          <p:nvPr/>
        </p:nvSpPr>
        <p:spPr>
          <a:xfrm>
            <a:off x="702744" y="1977331"/>
            <a:ext cx="404261" cy="240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C40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2E391-4165-491B-9DB1-C042F0DFCA5D}"/>
              </a:ext>
            </a:extLst>
          </p:cNvPr>
          <p:cNvSpPr txBox="1"/>
          <p:nvPr/>
        </p:nvSpPr>
        <p:spPr>
          <a:xfrm>
            <a:off x="1107005" y="1882204"/>
            <a:ext cx="5716629" cy="43088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2200" spc="300" dirty="0">
                <a:solidFill>
                  <a:srgbClr val="FFC4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곡과 방송 매체가 함께 포함된 뉴스 기사 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A4619-D0E6-4E30-8CA1-97559B4DA1FD}"/>
              </a:ext>
            </a:extLst>
          </p:cNvPr>
          <p:cNvSpPr txBox="1"/>
          <p:nvPr/>
        </p:nvSpPr>
        <p:spPr>
          <a:xfrm>
            <a:off x="398558" y="1523310"/>
            <a:ext cx="1242871" cy="3847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1900" b="1" spc="300" dirty="0" err="1">
                <a:solidFill>
                  <a:schemeClr val="bg1"/>
                </a:solidFill>
                <a:highlight>
                  <a:srgbClr val="8000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1900" b="1" spc="300" dirty="0">
              <a:solidFill>
                <a:schemeClr val="bg1"/>
              </a:solidFill>
              <a:highlight>
                <a:srgbClr val="8000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그림 21" descr="꽃이(가) 표시된 사진&#10;&#10;자동 생성된 설명">
            <a:extLst>
              <a:ext uri="{FF2B5EF4-FFF2-40B4-BE49-F238E27FC236}">
                <a16:creationId xmlns:a16="http://schemas.microsoft.com/office/drawing/2014/main" id="{A0841A05-636C-456C-8B7D-073AB0892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81" y="85836"/>
            <a:ext cx="991465" cy="9914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E0ED94-9CCC-4CB7-8F6C-D1306F02DD68}"/>
              </a:ext>
            </a:extLst>
          </p:cNvPr>
          <p:cNvPicPr/>
          <p:nvPr/>
        </p:nvPicPr>
        <p:blipFill rotWithShape="1">
          <a:blip r:embed="rId3"/>
          <a:srcRect l="24000" t="23677" r="39228" b="6261"/>
          <a:stretch/>
        </p:blipFill>
        <p:spPr bwMode="auto">
          <a:xfrm>
            <a:off x="812056" y="2408218"/>
            <a:ext cx="5015427" cy="49804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780002-E706-4927-A28A-023C08028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518" y="2408218"/>
            <a:ext cx="489585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P\Downloads\icon (1).png">
            <a:extLst>
              <a:ext uri="{FF2B5EF4-FFF2-40B4-BE49-F238E27FC236}">
                <a16:creationId xmlns:a16="http://schemas.microsoft.com/office/drawing/2014/main" id="{EA19A844-9CEA-4053-9641-232A0EDED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82" y="80928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82891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/>
          <p:cNvSpPr/>
          <p:nvPr/>
        </p:nvSpPr>
        <p:spPr>
          <a:xfrm>
            <a:off x="5065288" y="2565683"/>
            <a:ext cx="1951585" cy="18161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7402" y="329226"/>
            <a:ext cx="28761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수사팀 소개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67409" y="4827162"/>
            <a:ext cx="1175322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이상훈</a:t>
            </a:r>
          </a:p>
        </p:txBody>
      </p:sp>
      <p:sp>
        <p:nvSpPr>
          <p:cNvPr id="2" name="타원 1"/>
          <p:cNvSpPr/>
          <p:nvPr/>
        </p:nvSpPr>
        <p:spPr>
          <a:xfrm>
            <a:off x="1481311" y="2794885"/>
            <a:ext cx="1951585" cy="18161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38991" y="4763355"/>
            <a:ext cx="1204177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김소미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16384" y="4739769"/>
            <a:ext cx="1204177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류경희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784" y="2291551"/>
            <a:ext cx="127470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수사반장</a:t>
            </a:r>
          </a:p>
        </p:txBody>
      </p:sp>
      <p:pic>
        <p:nvPicPr>
          <p:cNvPr id="42" name="Picture 6" descr="C:\Users\P\Downloads\icon (7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77" y="2769079"/>
            <a:ext cx="1464035" cy="146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/>
          <p:cNvSpPr/>
          <p:nvPr/>
        </p:nvSpPr>
        <p:spPr>
          <a:xfrm>
            <a:off x="8615769" y="2624553"/>
            <a:ext cx="1951585" cy="18161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36" name="Picture 12" descr="C:\Users\P\Downloads\icon (1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384" y="2747273"/>
            <a:ext cx="1485841" cy="148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\Downloads\icon (5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75" y="2861993"/>
            <a:ext cx="1578719" cy="15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753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76569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41" y="10115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0667D-832C-45C8-9C75-A8489D23A9B5}"/>
              </a:ext>
            </a:extLst>
          </p:cNvPr>
          <p:cNvSpPr txBox="1"/>
          <p:nvPr/>
        </p:nvSpPr>
        <p:spPr>
          <a:xfrm>
            <a:off x="91438" y="1064693"/>
            <a:ext cx="11999402" cy="4441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  <a:defRPr/>
            </a:pPr>
            <a:r>
              <a:rPr lang="ko-KR" altLang="en-US" sz="23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음원 사재기 문제가 어려운 이유</a:t>
            </a:r>
            <a:r>
              <a:rPr lang="en-US" altLang="ko-KR" sz="23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algn="ctr">
              <a:lnSpc>
                <a:spcPct val="250000"/>
              </a:lnSpc>
              <a:defRPr/>
            </a:pPr>
            <a:br>
              <a:rPr lang="en-US" altLang="ko-KR" sz="23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3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사재기를 한 가수</a:t>
            </a:r>
            <a:r>
              <a:rPr lang="en-US" altLang="ko-KR" sz="23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3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노래 모두 </a:t>
            </a:r>
            <a:r>
              <a:rPr lang="ko-KR" altLang="en-US" sz="2300" spc="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확실하게 밝혀진 것이 없다</a:t>
            </a:r>
            <a:endParaRPr lang="en-US" altLang="ko-KR" sz="2300" spc="3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50000"/>
              </a:lnSpc>
              <a:defRPr/>
            </a:pPr>
            <a:endParaRPr lang="en-US" altLang="ko-KR" sz="2300" spc="3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50000"/>
              </a:lnSpc>
              <a:defRPr/>
            </a:pP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어떤 노래가 사재기 곡인지 </a:t>
            </a:r>
            <a:r>
              <a:rPr lang="ko-KR" altLang="en-US" sz="2500" b="1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r>
              <a:rPr lang="ko-KR" altLang="en-US" sz="2500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학습시킬 수 없다</a:t>
            </a:r>
            <a:endParaRPr lang="en-US" altLang="ko-KR" sz="25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오른쪽 화살표 1">
            <a:extLst>
              <a:ext uri="{FF2B5EF4-FFF2-40B4-BE49-F238E27FC236}">
                <a16:creationId xmlns:a16="http://schemas.microsoft.com/office/drawing/2014/main" id="{DC1D0456-4DF7-4FEE-B0EC-DA905D8C4A1D}"/>
              </a:ext>
            </a:extLst>
          </p:cNvPr>
          <p:cNvSpPr/>
          <p:nvPr/>
        </p:nvSpPr>
        <p:spPr>
          <a:xfrm rot="5400000">
            <a:off x="5893869" y="2457716"/>
            <a:ext cx="404261" cy="240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C409"/>
              </a:solidFill>
            </a:endParaRPr>
          </a:p>
        </p:txBody>
      </p:sp>
      <p:sp>
        <p:nvSpPr>
          <p:cNvPr id="7" name="오른쪽 화살표 1">
            <a:extLst>
              <a:ext uri="{FF2B5EF4-FFF2-40B4-BE49-F238E27FC236}">
                <a16:creationId xmlns:a16="http://schemas.microsoft.com/office/drawing/2014/main" id="{9EE61889-FAA2-4ECA-A9DC-822BE63E75D0}"/>
              </a:ext>
            </a:extLst>
          </p:cNvPr>
          <p:cNvSpPr/>
          <p:nvPr/>
        </p:nvSpPr>
        <p:spPr>
          <a:xfrm rot="5400000">
            <a:off x="5893868" y="4134172"/>
            <a:ext cx="404261" cy="2406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409"/>
          </a:solidFill>
          <a:ln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C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24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DFA3CD2A-A09E-45FB-8392-D5AD08143DDE}"/>
              </a:ext>
            </a:extLst>
          </p:cNvPr>
          <p:cNvSpPr/>
          <p:nvPr/>
        </p:nvSpPr>
        <p:spPr>
          <a:xfrm>
            <a:off x="4570441" y="1132446"/>
            <a:ext cx="3051117" cy="2812433"/>
          </a:xfrm>
          <a:prstGeom prst="ellipse">
            <a:avLst/>
          </a:prstGeom>
          <a:solidFill>
            <a:srgbClr val="FFCC00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71334" y="96253"/>
            <a:ext cx="10972800" cy="140769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SOLUTION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Picture 5" descr="C:\Users\P\Downloads\icon (13).png">
            <a:extLst>
              <a:ext uri="{FF2B5EF4-FFF2-40B4-BE49-F238E27FC236}">
                <a16:creationId xmlns:a16="http://schemas.microsoft.com/office/drawing/2014/main" id="{8D3ABB90-508F-4317-A754-B607CCF00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80026" y="1473584"/>
            <a:ext cx="1955416" cy="195541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8FE55F-D5F0-4C0C-93C3-39F718E54C69}"/>
              </a:ext>
            </a:extLst>
          </p:cNvPr>
          <p:cNvSpPr txBox="1"/>
          <p:nvPr/>
        </p:nvSpPr>
        <p:spPr>
          <a:xfrm>
            <a:off x="96299" y="3770138"/>
            <a:ext cx="11999402" cy="2598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3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비지도 학습 중 </a:t>
            </a:r>
            <a:r>
              <a:rPr lang="en-US" altLang="ko-KR" sz="2300" b="1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300" b="1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</a:t>
            </a:r>
            <a:r>
              <a:rPr lang="ko-KR" altLang="en-US" sz="23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사용하여</a:t>
            </a:r>
            <a:r>
              <a:rPr lang="en-US" altLang="ko-KR" sz="23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23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비슷한 양상의 데이터를 묶고</a:t>
            </a:r>
            <a:r>
              <a:rPr lang="en-US" altLang="ko-KR" sz="23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3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데이터 내에서 유의미한 값을 찾아보자</a:t>
            </a:r>
            <a:endParaRPr lang="en-US" altLang="ko-KR" sz="2300" b="1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19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1900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34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918" y="190585"/>
            <a:ext cx="158496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25" y="57678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0667D-832C-45C8-9C75-A8489D23A9B5}"/>
              </a:ext>
            </a:extLst>
          </p:cNvPr>
          <p:cNvSpPr txBox="1"/>
          <p:nvPr/>
        </p:nvSpPr>
        <p:spPr>
          <a:xfrm>
            <a:off x="914398" y="859253"/>
            <a:ext cx="11999402" cy="5706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Step1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살펴보기</a:t>
            </a:r>
            <a:endParaRPr lang="en-US" altLang="ko-KR" sz="25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시각화를 통하여 의미 있는 특성들 알아내기</a:t>
            </a:r>
            <a:endParaRPr lang="en-US" altLang="ko-KR" sz="2000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defRPr/>
            </a:pPr>
            <a:endParaRPr lang="en-US" altLang="ko-KR" sz="2200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Step2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b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 있는 특성들을 기준으로 하여</a:t>
            </a:r>
            <a:r>
              <a:rPr lang="en-US" altLang="ko-KR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비지도 학습 알고리즘</a:t>
            </a:r>
            <a:r>
              <a:rPr lang="en-US" altLang="ko-KR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(k-means</a:t>
            </a:r>
            <a:r>
              <a:rPr lang="ko-KR" altLang="en-US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알고리즘</a:t>
            </a:r>
            <a:r>
              <a:rPr lang="en-US" altLang="ko-KR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endParaRPr lang="en-US" altLang="ko-KR" sz="2000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defRPr/>
            </a:pPr>
            <a:r>
              <a:rPr lang="ko-KR" altLang="en-US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학습 및 분류</a:t>
            </a:r>
            <a:endParaRPr lang="en-US" altLang="ko-KR" sz="2000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defRPr/>
            </a:pPr>
            <a:endParaRPr lang="en-US" altLang="ko-KR" sz="25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Step3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endParaRPr lang="en-US" altLang="ko-KR" sz="25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유의미한 특성을 추가하여 다시 한 번 데이터를 분류</a:t>
            </a:r>
            <a:endParaRPr lang="en-US" altLang="ko-KR" sz="2000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defRPr/>
            </a:pPr>
            <a:endParaRPr lang="en-US" altLang="ko-KR" sz="25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500" b="1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Step4</a:t>
            </a:r>
            <a:r>
              <a:rPr lang="en-US" altLang="ko-KR" sz="2500" b="1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 </a:t>
            </a:r>
            <a:endParaRPr lang="en-US" altLang="ko-KR" sz="25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곡의 데이터를 넣었을 때</a:t>
            </a:r>
            <a:r>
              <a:rPr lang="en-US" altLang="ko-KR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기계가 제대로 분류하는지 확인</a:t>
            </a:r>
            <a:endParaRPr lang="en-US" altLang="ko-KR" sz="2000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876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164252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25" y="97798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0667D-832C-45C8-9C75-A8489D23A9B5}"/>
              </a:ext>
            </a:extLst>
          </p:cNvPr>
          <p:cNvSpPr txBox="1"/>
          <p:nvPr/>
        </p:nvSpPr>
        <p:spPr>
          <a:xfrm>
            <a:off x="501363" y="1630466"/>
            <a:ext cx="11999402" cy="1913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 </a:t>
            </a:r>
            <a:r>
              <a:rPr lang="en-US" altLang="ko-KR" sz="20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20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가수의 </a:t>
            </a:r>
            <a:r>
              <a:rPr lang="ko-KR" altLang="en-US" sz="2000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팬덤</a:t>
            </a:r>
            <a:r>
              <a:rPr lang="ko-KR" altLang="en-US" sz="20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층이 얼마나 </a:t>
            </a:r>
            <a:r>
              <a:rPr lang="ko-KR" altLang="en-US" sz="2000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단단한가</a:t>
            </a:r>
            <a:r>
              <a:rPr lang="ko-KR" altLang="en-US" sz="20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7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7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가수 곡을 새벽에도 반복하여 스트리밍</a:t>
            </a:r>
            <a:r>
              <a:rPr lang="en-US" altLang="ko-KR" sz="17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7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그렇다면 팬의 수와 열혈 팬의 수는 비례할까</a:t>
            </a:r>
            <a:r>
              <a:rPr lang="en-US" altLang="ko-KR" sz="2000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  <a:defRPr/>
            </a:pP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597616" y="731208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Step1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살펴보기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1. </a:t>
            </a:r>
            <a:r>
              <a:rPr lang="ko-KR" altLang="en-US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 데이터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7D9D6-AB42-4425-B303-0814A377F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0" t="61692" r="54506" b="12621"/>
          <a:stretch/>
        </p:blipFill>
        <p:spPr>
          <a:xfrm>
            <a:off x="381047" y="3224089"/>
            <a:ext cx="5148362" cy="3284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943CB-FA5A-4976-B282-0E6B1A5A5518}"/>
              </a:ext>
            </a:extLst>
          </p:cNvPr>
          <p:cNvSpPr txBox="1"/>
          <p:nvPr/>
        </p:nvSpPr>
        <p:spPr>
          <a:xfrm>
            <a:off x="5649725" y="3429000"/>
            <a:ext cx="8057102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전체적인 데이터들은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100000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사이에 분포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 수가 최대치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(100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데이터들 또한 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100000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이하에 분포    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=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 수가 최대치인 데이터들의 수가 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나머지 데이터들의 수만큼 많다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=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튼튼한 </a:t>
            </a:r>
            <a:r>
              <a:rPr lang="ko-KR" altLang="en-US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팬덤층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있는 가수가 차트안에 들 가능성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= </a:t>
            </a:r>
            <a:r>
              <a:rPr lang="ko-KR" altLang="en-US" spc="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팬의 수가 </a:t>
            </a:r>
            <a:r>
              <a:rPr lang="ko-KR" altLang="en-US" spc="3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오른쪽 화살표 1">
            <a:extLst>
              <a:ext uri="{FF2B5EF4-FFF2-40B4-BE49-F238E27FC236}">
                <a16:creationId xmlns:a16="http://schemas.microsoft.com/office/drawing/2014/main" id="{0E15E031-D114-4C93-97AA-F9C6AB0624DB}"/>
              </a:ext>
            </a:extLst>
          </p:cNvPr>
          <p:cNvSpPr/>
          <p:nvPr/>
        </p:nvSpPr>
        <p:spPr>
          <a:xfrm rot="16200000">
            <a:off x="11409419" y="3615950"/>
            <a:ext cx="285307" cy="1407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  <p:sp>
        <p:nvSpPr>
          <p:cNvPr id="18" name="오른쪽 화살표 1">
            <a:extLst>
              <a:ext uri="{FF2B5EF4-FFF2-40B4-BE49-F238E27FC236}">
                <a16:creationId xmlns:a16="http://schemas.microsoft.com/office/drawing/2014/main" id="{247E45DC-B9B1-410D-B2EA-C94C191F2B24}"/>
              </a:ext>
            </a:extLst>
          </p:cNvPr>
          <p:cNvSpPr/>
          <p:nvPr/>
        </p:nvSpPr>
        <p:spPr>
          <a:xfrm rot="16200000">
            <a:off x="8445640" y="4403337"/>
            <a:ext cx="285307" cy="1407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  <p:sp>
        <p:nvSpPr>
          <p:cNvPr id="20" name="오른쪽 화살표 1">
            <a:extLst>
              <a:ext uri="{FF2B5EF4-FFF2-40B4-BE49-F238E27FC236}">
                <a16:creationId xmlns:a16="http://schemas.microsoft.com/office/drawing/2014/main" id="{7D9E2DF8-B5EA-47CB-A223-63BDA700F376}"/>
              </a:ext>
            </a:extLst>
          </p:cNvPr>
          <p:cNvSpPr/>
          <p:nvPr/>
        </p:nvSpPr>
        <p:spPr>
          <a:xfrm rot="16200000">
            <a:off x="11409419" y="5699791"/>
            <a:ext cx="285307" cy="1407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3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76569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41" y="10115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597616" y="731208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Step1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살펴보기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1. </a:t>
            </a:r>
            <a:r>
              <a:rPr lang="ko-KR" altLang="en-US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 데이터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943CB-FA5A-4976-B282-0E6B1A5A5518}"/>
              </a:ext>
            </a:extLst>
          </p:cNvPr>
          <p:cNvSpPr txBox="1"/>
          <p:nvPr/>
        </p:nvSpPr>
        <p:spPr>
          <a:xfrm>
            <a:off x="4827299" y="3269211"/>
            <a:ext cx="8057102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pc="3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pc="3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열혈 팬의 수 최대치</a:t>
            </a:r>
            <a:r>
              <a:rPr lang="en-US" altLang="ko-KR" spc="3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(100)</a:t>
            </a:r>
            <a:r>
              <a:rPr lang="ko-KR" altLang="en-US" spc="3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가수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pc="3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pc="3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그렇지 않은 가수</a:t>
            </a:r>
            <a:endParaRPr lang="en-US" altLang="ko-KR" spc="300" dirty="0">
              <a:solidFill>
                <a:schemeClr val="accent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가온지수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스트리밍수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다운로드수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pc="300" dirty="0">
              <a:solidFill>
                <a:schemeClr val="accent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팬의 수 </a:t>
            </a:r>
            <a:r>
              <a:rPr lang="en-US" altLang="ko-KR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만명이 넘는 가수는 모두 열혈 팬의 수가 최대치</a:t>
            </a:r>
            <a:endParaRPr lang="en-US" altLang="ko-KR" u="sng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88813-CB8C-4F9B-B299-7CE46A02AE3A}"/>
              </a:ext>
            </a:extLst>
          </p:cNvPr>
          <p:cNvSpPr txBox="1"/>
          <p:nvPr/>
        </p:nvSpPr>
        <p:spPr>
          <a:xfrm>
            <a:off x="597616" y="1501159"/>
            <a:ext cx="1199940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팬과 열혈 팬이 아무 상관관계가 없는 것이 아니다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EBDECC-71B4-49F0-8812-6EBB327F34FA}"/>
              </a:ext>
            </a:extLst>
          </p:cNvPr>
          <p:cNvGrpSpPr/>
          <p:nvPr/>
        </p:nvGrpSpPr>
        <p:grpSpPr>
          <a:xfrm>
            <a:off x="597616" y="2150928"/>
            <a:ext cx="13540170" cy="4483886"/>
            <a:chOff x="597616" y="2150928"/>
            <a:chExt cx="13540170" cy="44838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1A935DF-4811-4C2E-9206-EEABEEDA8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151" t="31205" r="54647" b="22914"/>
            <a:stretch/>
          </p:blipFill>
          <p:spPr>
            <a:xfrm>
              <a:off x="616710" y="2150928"/>
              <a:ext cx="4031243" cy="448388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60667D-832C-45C8-9C75-A8489D23A9B5}"/>
                </a:ext>
              </a:extLst>
            </p:cNvPr>
            <p:cNvSpPr txBox="1"/>
            <p:nvPr/>
          </p:nvSpPr>
          <p:spPr>
            <a:xfrm>
              <a:off x="2138384" y="6208672"/>
              <a:ext cx="11999402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spc="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팬의 수</a:t>
              </a:r>
              <a:endParaRPr lang="en-US" altLang="ko-KR" sz="16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6B57AB-7073-4142-BA8E-C1DE919C4B68}"/>
                </a:ext>
              </a:extLst>
            </p:cNvPr>
            <p:cNvSpPr txBox="1"/>
            <p:nvPr/>
          </p:nvSpPr>
          <p:spPr>
            <a:xfrm rot="16200000">
              <a:off x="21685" y="3845142"/>
              <a:ext cx="1578004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spc="3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가온 지수</a:t>
              </a:r>
              <a:endParaRPr lang="en-US" altLang="ko-KR" sz="16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740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152768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25" y="86315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0667D-832C-45C8-9C75-A8489D23A9B5}"/>
              </a:ext>
            </a:extLst>
          </p:cNvPr>
          <p:cNvSpPr txBox="1"/>
          <p:nvPr/>
        </p:nvSpPr>
        <p:spPr>
          <a:xfrm>
            <a:off x="513395" y="1580181"/>
            <a:ext cx="1199940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가온 지수와 최고 순위의 상관관계는</a:t>
            </a:r>
            <a:r>
              <a:rPr lang="en-US" altLang="ko-KR" sz="20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597616" y="731208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Step1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살펴보기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2. </a:t>
            </a:r>
            <a:r>
              <a:rPr lang="ko-KR" altLang="en-US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최고 순위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943CB-FA5A-4976-B282-0E6B1A5A5518}"/>
              </a:ext>
            </a:extLst>
          </p:cNvPr>
          <p:cNvSpPr txBox="1"/>
          <p:nvPr/>
        </p:nvSpPr>
        <p:spPr>
          <a:xfrm>
            <a:off x="5075953" y="2642550"/>
            <a:ext cx="8057102" cy="393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pc="3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팬의 수가 최대치인 가수 </a:t>
            </a:r>
            <a:r>
              <a:rPr lang="en-US" altLang="ko-KR" spc="3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pc="3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그렇지 않은 가수 </a:t>
            </a:r>
            <a:r>
              <a:rPr lang="en-US" altLang="ko-KR" spc="3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en-US" altLang="ko-KR" spc="300" dirty="0">
              <a:solidFill>
                <a:schemeClr val="accent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최고 순위가 높을 수록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(=0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가까울수록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가온지수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최고 순위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가까울 수록 </a:t>
            </a:r>
            <a:r>
              <a:rPr lang="ko-KR" altLang="en-US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가온지수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= </a:t>
            </a:r>
            <a:r>
              <a:rPr lang="ko-KR" altLang="en-US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상위권일수록 스트리밍 횟수</a:t>
            </a:r>
            <a:r>
              <a:rPr lang="en-US" altLang="ko-KR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다운로드 횟수 </a:t>
            </a:r>
            <a:endParaRPr lang="en-US" altLang="ko-KR" u="sng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/>
            </a:pP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최고 순위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제외한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0-10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사이에서는 곡들 거의 분포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=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유명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아티스트의 신곡 등장하면 빠른 시간 내에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 달성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이로 인해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위부터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위가 최고 순위인 곡 거의 존재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= </a:t>
            </a:r>
            <a:r>
              <a:rPr lang="ko-KR" altLang="en-US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</a:t>
            </a:r>
            <a:r>
              <a:rPr lang="en-US" altLang="ko-KR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위에 달성하기 위해서는 엄청난 인지도 있어야함</a:t>
            </a:r>
            <a:endParaRPr lang="en-US" altLang="ko-KR" u="sng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오른쪽 화살표 1">
            <a:extLst>
              <a:ext uri="{FF2B5EF4-FFF2-40B4-BE49-F238E27FC236}">
                <a16:creationId xmlns:a16="http://schemas.microsoft.com/office/drawing/2014/main" id="{7D9E2DF8-B5EA-47CB-A223-63BDA700F376}"/>
              </a:ext>
            </a:extLst>
          </p:cNvPr>
          <p:cNvSpPr/>
          <p:nvPr/>
        </p:nvSpPr>
        <p:spPr>
          <a:xfrm rot="5400000">
            <a:off x="9797255" y="3987790"/>
            <a:ext cx="285307" cy="1407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62D65-E60C-491A-808C-0872603A2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16" t="47981" r="56184" b="17942"/>
          <a:stretch/>
        </p:blipFill>
        <p:spPr>
          <a:xfrm>
            <a:off x="597616" y="2795279"/>
            <a:ext cx="4255010" cy="36249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BE0804-D329-4C48-8532-AB06D471C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1" t="44832" r="36473" b="52988"/>
          <a:stretch/>
        </p:blipFill>
        <p:spPr>
          <a:xfrm>
            <a:off x="597616" y="2324830"/>
            <a:ext cx="8342248" cy="244704"/>
          </a:xfrm>
          <a:prstGeom prst="rect">
            <a:avLst/>
          </a:prstGeom>
        </p:spPr>
      </p:pic>
      <p:sp>
        <p:nvSpPr>
          <p:cNvPr id="11" name="오른쪽 화살표 1">
            <a:extLst>
              <a:ext uri="{FF2B5EF4-FFF2-40B4-BE49-F238E27FC236}">
                <a16:creationId xmlns:a16="http://schemas.microsoft.com/office/drawing/2014/main" id="{A7EE9119-E7EC-402D-9823-C45DF6F95C89}"/>
              </a:ext>
            </a:extLst>
          </p:cNvPr>
          <p:cNvSpPr/>
          <p:nvPr/>
        </p:nvSpPr>
        <p:spPr>
          <a:xfrm rot="16200000">
            <a:off x="11192986" y="3501268"/>
            <a:ext cx="285307" cy="1407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  <p:sp>
        <p:nvSpPr>
          <p:cNvPr id="12" name="오른쪽 화살표 1">
            <a:extLst>
              <a:ext uri="{FF2B5EF4-FFF2-40B4-BE49-F238E27FC236}">
                <a16:creationId xmlns:a16="http://schemas.microsoft.com/office/drawing/2014/main" id="{2ED1E92E-E3BF-4402-8D39-115DB04E10F3}"/>
              </a:ext>
            </a:extLst>
          </p:cNvPr>
          <p:cNvSpPr/>
          <p:nvPr/>
        </p:nvSpPr>
        <p:spPr>
          <a:xfrm rot="16200000">
            <a:off x="10892731" y="4369471"/>
            <a:ext cx="285307" cy="1407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3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76569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41" y="10115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0667D-832C-45C8-9C75-A8489D23A9B5}"/>
              </a:ext>
            </a:extLst>
          </p:cNvPr>
          <p:cNvSpPr txBox="1"/>
          <p:nvPr/>
        </p:nvSpPr>
        <p:spPr>
          <a:xfrm>
            <a:off x="597616" y="1568150"/>
            <a:ext cx="1199940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스트리밍 횟수가 높은데 열혈 팬의 수 적으면 사재기 확률이 높다</a:t>
            </a:r>
            <a:r>
              <a:rPr lang="en-US" altLang="ko-KR" sz="20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597616" y="731208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Step1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살펴보기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3. </a:t>
            </a:r>
            <a:r>
              <a:rPr lang="ko-KR" altLang="en-US" sz="2200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가온지수</a:t>
            </a:r>
            <a:r>
              <a:rPr lang="ko-KR" altLang="en-US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스트리밍 수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943CB-FA5A-4976-B282-0E6B1A5A5518}"/>
              </a:ext>
            </a:extLst>
          </p:cNvPr>
          <p:cNvSpPr txBox="1"/>
          <p:nvPr/>
        </p:nvSpPr>
        <p:spPr>
          <a:xfrm>
            <a:off x="5091915" y="2551157"/>
            <a:ext cx="7994165" cy="393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pc="3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팬의 수가 최대치인 가수 </a:t>
            </a:r>
            <a:r>
              <a:rPr lang="en-US" altLang="ko-KR" spc="3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pc="3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그렇지 않은 가수 </a:t>
            </a:r>
            <a:r>
              <a:rPr lang="en-US" altLang="ko-KR" spc="3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en-US" altLang="ko-KR" spc="300" dirty="0">
              <a:solidFill>
                <a:schemeClr val="accent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팬이 최대치이든 아니든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데이터들이 비슷한 양상 보임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/>
            </a:pP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그래프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최고순위와 </a:t>
            </a:r>
            <a:r>
              <a:rPr lang="ko-KR" altLang="en-US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가온지수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0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데이터 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비슷한 양상 보임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그래프 모두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위에 가까울 수록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스트리밍 수 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</a:t>
            </a:r>
            <a:r>
              <a:rPr lang="ko-KR" altLang="en-US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스트리밍 수는 음원 사재기 판별에 무의미</a:t>
            </a:r>
            <a:endParaRPr lang="en-US" altLang="ko-KR" u="sng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C71AFF-6F2E-452B-9846-16AB63A5F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8" t="27544" r="56283" b="26137"/>
          <a:stretch/>
        </p:blipFill>
        <p:spPr>
          <a:xfrm>
            <a:off x="225618" y="2437402"/>
            <a:ext cx="4795177" cy="37791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8D8D1A-9F1D-41D5-96F2-D2F047E3F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16" t="47981" r="56184" b="17942"/>
          <a:stretch/>
        </p:blipFill>
        <p:spPr>
          <a:xfrm>
            <a:off x="10183176" y="4577500"/>
            <a:ext cx="1923977" cy="163906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7703F85-10C9-42B6-8658-6909CA200216}"/>
              </a:ext>
            </a:extLst>
          </p:cNvPr>
          <p:cNvCxnSpPr>
            <a:cxnSpLocks/>
          </p:cNvCxnSpPr>
          <p:nvPr/>
        </p:nvCxnSpPr>
        <p:spPr>
          <a:xfrm>
            <a:off x="9489440" y="4516342"/>
            <a:ext cx="465671" cy="2994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오른쪽 화살표 1">
            <a:extLst>
              <a:ext uri="{FF2B5EF4-FFF2-40B4-BE49-F238E27FC236}">
                <a16:creationId xmlns:a16="http://schemas.microsoft.com/office/drawing/2014/main" id="{723A0FB0-0485-47FC-9F6E-9336863FFE19}"/>
              </a:ext>
            </a:extLst>
          </p:cNvPr>
          <p:cNvSpPr/>
          <p:nvPr/>
        </p:nvSpPr>
        <p:spPr>
          <a:xfrm rot="16200000">
            <a:off x="6905915" y="5362118"/>
            <a:ext cx="285307" cy="1407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13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9813" y="171636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499" y="105182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0667D-832C-45C8-9C75-A8489D23A9B5}"/>
              </a:ext>
            </a:extLst>
          </p:cNvPr>
          <p:cNvSpPr txBox="1"/>
          <p:nvPr/>
        </p:nvSpPr>
        <p:spPr>
          <a:xfrm>
            <a:off x="597616" y="1305179"/>
            <a:ext cx="1199940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팬의 수 적지만 최고 순위가 높은 데이터를 분류하자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/>
            </a:pPr>
            <a:r>
              <a:rPr lang="ko-KR" altLang="en-US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WHY? </a:t>
            </a:r>
            <a:r>
              <a:rPr lang="ko-KR" altLang="en-US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팬의 수  </a:t>
            </a:r>
            <a:r>
              <a:rPr lang="en-US" altLang="ko-KR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최고순위   이상 無</a:t>
            </a:r>
            <a:endParaRPr lang="en-US" altLang="ko-KR" sz="15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/>
            </a:pPr>
            <a:r>
              <a:rPr lang="ko-KR" altLang="en-US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열혈</a:t>
            </a:r>
            <a:r>
              <a:rPr lang="en-US" altLang="ko-KR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팬의</a:t>
            </a:r>
            <a:r>
              <a:rPr lang="en-US" altLang="ko-KR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  </a:t>
            </a:r>
            <a:r>
              <a:rPr lang="en-US" altLang="ko-KR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최고순위   이상 無</a:t>
            </a:r>
            <a:endParaRPr lang="en-US" altLang="ko-KR" sz="15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597616" y="680715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Step2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오른쪽 화살표 1">
            <a:extLst>
              <a:ext uri="{FF2B5EF4-FFF2-40B4-BE49-F238E27FC236}">
                <a16:creationId xmlns:a16="http://schemas.microsoft.com/office/drawing/2014/main" id="{1C48A217-8201-4AB2-9C6C-CD5B0946135E}"/>
              </a:ext>
            </a:extLst>
          </p:cNvPr>
          <p:cNvSpPr/>
          <p:nvPr/>
        </p:nvSpPr>
        <p:spPr>
          <a:xfrm rot="16200000">
            <a:off x="4032614" y="1910642"/>
            <a:ext cx="187588" cy="730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  <p:sp>
        <p:nvSpPr>
          <p:cNvPr id="6" name="오른쪽 화살표 1">
            <a:extLst>
              <a:ext uri="{FF2B5EF4-FFF2-40B4-BE49-F238E27FC236}">
                <a16:creationId xmlns:a16="http://schemas.microsoft.com/office/drawing/2014/main" id="{8A60728B-9C29-4742-B229-F75653E8F414}"/>
              </a:ext>
            </a:extLst>
          </p:cNvPr>
          <p:cNvSpPr/>
          <p:nvPr/>
        </p:nvSpPr>
        <p:spPr>
          <a:xfrm rot="16200000">
            <a:off x="2705130" y="1910642"/>
            <a:ext cx="187588" cy="730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  <p:sp>
        <p:nvSpPr>
          <p:cNvPr id="8" name="오른쪽 화살표 1">
            <a:extLst>
              <a:ext uri="{FF2B5EF4-FFF2-40B4-BE49-F238E27FC236}">
                <a16:creationId xmlns:a16="http://schemas.microsoft.com/office/drawing/2014/main" id="{AB8A911B-8F4C-4A15-8293-C0251BB4F127}"/>
              </a:ext>
            </a:extLst>
          </p:cNvPr>
          <p:cNvSpPr/>
          <p:nvPr/>
        </p:nvSpPr>
        <p:spPr>
          <a:xfrm rot="5400000">
            <a:off x="4032614" y="2157375"/>
            <a:ext cx="187588" cy="730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  <p:sp>
        <p:nvSpPr>
          <p:cNvPr id="9" name="오른쪽 화살표 1">
            <a:extLst>
              <a:ext uri="{FF2B5EF4-FFF2-40B4-BE49-F238E27FC236}">
                <a16:creationId xmlns:a16="http://schemas.microsoft.com/office/drawing/2014/main" id="{0BA810AA-97DB-451C-A9A6-A7CA1624F1D8}"/>
              </a:ext>
            </a:extLst>
          </p:cNvPr>
          <p:cNvSpPr/>
          <p:nvPr/>
        </p:nvSpPr>
        <p:spPr>
          <a:xfrm rot="5400000">
            <a:off x="2705130" y="2186590"/>
            <a:ext cx="187588" cy="730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5FC4891-3A2B-46DF-9694-2F9674027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17" t="35377" r="47006" b="45263"/>
          <a:stretch/>
        </p:blipFill>
        <p:spPr>
          <a:xfrm>
            <a:off x="251062" y="2582191"/>
            <a:ext cx="5844938" cy="162059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C8E165-52CD-4052-A17E-3AF9B745DFE8}"/>
              </a:ext>
            </a:extLst>
          </p:cNvPr>
          <p:cNvGrpSpPr/>
          <p:nvPr/>
        </p:nvGrpSpPr>
        <p:grpSpPr>
          <a:xfrm>
            <a:off x="438622" y="4098860"/>
            <a:ext cx="3672532" cy="426142"/>
            <a:chOff x="673228" y="4318195"/>
            <a:chExt cx="3672532" cy="4261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476544-190E-4967-9EA6-F63F6E2C6D48}"/>
                </a:ext>
              </a:extLst>
            </p:cNvPr>
            <p:cNvSpPr txBox="1"/>
            <p:nvPr/>
          </p:nvSpPr>
          <p:spPr>
            <a:xfrm>
              <a:off x="1051229" y="4318195"/>
              <a:ext cx="3294531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spc="3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열혈 팬과 최고 순위 특성 적용</a:t>
              </a:r>
              <a:endParaRPr lang="en-US" altLang="ko-KR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화살표: 위로 굽음 27">
              <a:extLst>
                <a:ext uri="{FF2B5EF4-FFF2-40B4-BE49-F238E27FC236}">
                  <a16:creationId xmlns:a16="http://schemas.microsoft.com/office/drawing/2014/main" id="{F48295B7-D5BF-4AA4-978F-88F111F37FB5}"/>
                </a:ext>
              </a:extLst>
            </p:cNvPr>
            <p:cNvSpPr/>
            <p:nvPr/>
          </p:nvSpPr>
          <p:spPr>
            <a:xfrm rot="5400000">
              <a:off x="733782" y="4393400"/>
              <a:ext cx="192000" cy="313108"/>
            </a:xfrm>
            <a:prstGeom prst="bentUpArrow">
              <a:avLst>
                <a:gd name="adj1" fmla="val 10821"/>
                <a:gd name="adj2" fmla="val 22515"/>
                <a:gd name="adj3" fmla="val 2559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1B327F-1996-420D-A151-9C972A62FD7E}"/>
              </a:ext>
            </a:extLst>
          </p:cNvPr>
          <p:cNvGrpSpPr/>
          <p:nvPr/>
        </p:nvGrpSpPr>
        <p:grpSpPr>
          <a:xfrm>
            <a:off x="438622" y="6204274"/>
            <a:ext cx="4203864" cy="426142"/>
            <a:chOff x="617512" y="6399992"/>
            <a:chExt cx="4203864" cy="426142"/>
          </a:xfrm>
        </p:grpSpPr>
        <p:sp>
          <p:nvSpPr>
            <p:cNvPr id="30" name="화살표: 위로 굽음 29">
              <a:extLst>
                <a:ext uri="{FF2B5EF4-FFF2-40B4-BE49-F238E27FC236}">
                  <a16:creationId xmlns:a16="http://schemas.microsoft.com/office/drawing/2014/main" id="{2D0D7CC8-5D11-42F9-B99D-755937E6C0BB}"/>
                </a:ext>
              </a:extLst>
            </p:cNvPr>
            <p:cNvSpPr/>
            <p:nvPr/>
          </p:nvSpPr>
          <p:spPr>
            <a:xfrm rot="5400000">
              <a:off x="678066" y="6433810"/>
              <a:ext cx="192000" cy="313108"/>
            </a:xfrm>
            <a:prstGeom prst="bentUpArrow">
              <a:avLst>
                <a:gd name="adj1" fmla="val 10821"/>
                <a:gd name="adj2" fmla="val 22515"/>
                <a:gd name="adj3" fmla="val 2559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41F349-7793-43AC-896B-3EADC4C4ABF0}"/>
                </a:ext>
              </a:extLst>
            </p:cNvPr>
            <p:cNvSpPr txBox="1"/>
            <p:nvPr/>
          </p:nvSpPr>
          <p:spPr>
            <a:xfrm>
              <a:off x="1014710" y="6399992"/>
              <a:ext cx="3806666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spc="3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적합한 클러스터 중심의 개수 확인</a:t>
              </a:r>
              <a:endParaRPr lang="en-US" altLang="ko-KR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6228B45D-5E0F-47F8-A729-466EE7093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05" t="49467" r="38421" b="35481"/>
          <a:stretch/>
        </p:blipFill>
        <p:spPr>
          <a:xfrm>
            <a:off x="251062" y="4682125"/>
            <a:ext cx="4561644" cy="15780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725F84-08CD-4C7F-8EEC-4457E05D34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77" t="27025" r="24119" b="19031"/>
          <a:stretch/>
        </p:blipFill>
        <p:spPr>
          <a:xfrm>
            <a:off x="7348569" y="2377521"/>
            <a:ext cx="4389555" cy="32091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FE33FB6-5970-42EC-8085-FF91CD29010D}"/>
              </a:ext>
            </a:extLst>
          </p:cNvPr>
          <p:cNvSpPr txBox="1"/>
          <p:nvPr/>
        </p:nvSpPr>
        <p:spPr>
          <a:xfrm>
            <a:off x="7667951" y="5730756"/>
            <a:ext cx="3688229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K=4</a:t>
            </a:r>
            <a:r>
              <a:rPr lang="ko-KR" altLang="en-US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일때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기울기 급격히 변화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클러스터의 개수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개로 설정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오른쪽 화살표 1">
            <a:extLst>
              <a:ext uri="{FF2B5EF4-FFF2-40B4-BE49-F238E27FC236}">
                <a16:creationId xmlns:a16="http://schemas.microsoft.com/office/drawing/2014/main" id="{C4E811ED-F471-4D5C-B4E9-529DC3B6544D}"/>
              </a:ext>
            </a:extLst>
          </p:cNvPr>
          <p:cNvSpPr/>
          <p:nvPr/>
        </p:nvSpPr>
        <p:spPr>
          <a:xfrm>
            <a:off x="6378636" y="3937793"/>
            <a:ext cx="709352" cy="3635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45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144449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25" y="76569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0667D-832C-45C8-9C75-A8489D23A9B5}"/>
              </a:ext>
            </a:extLst>
          </p:cNvPr>
          <p:cNvSpPr txBox="1"/>
          <p:nvPr/>
        </p:nvSpPr>
        <p:spPr>
          <a:xfrm>
            <a:off x="597616" y="1305179"/>
            <a:ext cx="11999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팬의 수 적지만 최고 순위가 높은 데이터를 분류하자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/>
            </a:pPr>
            <a:r>
              <a:rPr lang="ko-KR" altLang="en-US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5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597616" y="731208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Step2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FD3DE9E-8892-46EE-B3F8-8897E61CD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17" t="45523" r="55000" b="30526"/>
          <a:stretch/>
        </p:blipFill>
        <p:spPr>
          <a:xfrm>
            <a:off x="230164" y="2240212"/>
            <a:ext cx="5149244" cy="2481614"/>
          </a:xfrm>
          <a:prstGeom prst="rect">
            <a:avLst/>
          </a:prstGeom>
        </p:spPr>
      </p:pic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AA14242F-45CE-4EDB-AAC9-052F9A79DDCF}"/>
              </a:ext>
            </a:extLst>
          </p:cNvPr>
          <p:cNvSpPr/>
          <p:nvPr/>
        </p:nvSpPr>
        <p:spPr>
          <a:xfrm rot="5400000">
            <a:off x="625866" y="4865633"/>
            <a:ext cx="192000" cy="313108"/>
          </a:xfrm>
          <a:prstGeom prst="bentUpArrow">
            <a:avLst>
              <a:gd name="adj1" fmla="val 10821"/>
              <a:gd name="adj2" fmla="val 22515"/>
              <a:gd name="adj3" fmla="val 2559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124FCC-990B-4AB1-846D-E5117C899402}"/>
              </a:ext>
            </a:extLst>
          </p:cNvPr>
          <p:cNvSpPr txBox="1"/>
          <p:nvPr/>
        </p:nvSpPr>
        <p:spPr>
          <a:xfrm>
            <a:off x="962150" y="4788245"/>
            <a:ext cx="265695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데이터에 </a:t>
            </a:r>
            <a:r>
              <a:rPr lang="ko-KR" altLang="en-US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25AAF1-CFB6-4E26-B1BC-EB1C84D95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57" t="35790" r="42961" b="35263"/>
          <a:stretch/>
        </p:blipFill>
        <p:spPr>
          <a:xfrm>
            <a:off x="5613266" y="2174569"/>
            <a:ext cx="6324665" cy="2786534"/>
          </a:xfrm>
          <a:prstGeom prst="rect">
            <a:avLst/>
          </a:prstGeom>
        </p:spPr>
      </p:pic>
      <p:sp>
        <p:nvSpPr>
          <p:cNvPr id="50" name="화살표: 위로 굽음 49">
            <a:extLst>
              <a:ext uri="{FF2B5EF4-FFF2-40B4-BE49-F238E27FC236}">
                <a16:creationId xmlns:a16="http://schemas.microsoft.com/office/drawing/2014/main" id="{48E95888-8AE0-4B3D-B68F-D7188322980E}"/>
              </a:ext>
            </a:extLst>
          </p:cNvPr>
          <p:cNvSpPr/>
          <p:nvPr/>
        </p:nvSpPr>
        <p:spPr>
          <a:xfrm rot="5400000">
            <a:off x="6000000" y="5099576"/>
            <a:ext cx="192000" cy="313108"/>
          </a:xfrm>
          <a:prstGeom prst="bentUpArrow">
            <a:avLst>
              <a:gd name="adj1" fmla="val 10821"/>
              <a:gd name="adj2" fmla="val 22515"/>
              <a:gd name="adj3" fmla="val 2559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7A965C-748A-4B5B-8C02-770DC80D6BA8}"/>
              </a:ext>
            </a:extLst>
          </p:cNvPr>
          <p:cNvSpPr txBox="1"/>
          <p:nvPr/>
        </p:nvSpPr>
        <p:spPr>
          <a:xfrm>
            <a:off x="5779642" y="5025597"/>
            <a:ext cx="6732826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</a:t>
            </a:r>
            <a:r>
              <a:rPr lang="en-US" altLang="ko-KR" spc="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t-SNE </a:t>
            </a:r>
            <a:r>
              <a:rPr lang="ko-KR" altLang="en-US" spc="3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매니폴드</a:t>
            </a:r>
            <a:r>
              <a:rPr lang="ko-KR" altLang="en-US" spc="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학습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t-SNE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가까운 데이터는 더 가깝게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먼 데이터는 더 멀게    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시각적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기능적으로 유용</a:t>
            </a: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360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970" y="126563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25" y="51960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0667D-832C-45C8-9C75-A8489D23A9B5}"/>
              </a:ext>
            </a:extLst>
          </p:cNvPr>
          <p:cNvSpPr txBox="1"/>
          <p:nvPr/>
        </p:nvSpPr>
        <p:spPr>
          <a:xfrm>
            <a:off x="692209" y="1135951"/>
            <a:ext cx="11999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팬의 수 적지만 최고 순위가 높은 데이터를 분류하자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/>
            </a:pPr>
            <a:r>
              <a:rPr lang="ko-KR" altLang="en-US" sz="1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5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692209" y="561980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Step2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화살표: 위로 굽음 43">
            <a:extLst>
              <a:ext uri="{FF2B5EF4-FFF2-40B4-BE49-F238E27FC236}">
                <a16:creationId xmlns:a16="http://schemas.microsoft.com/office/drawing/2014/main" id="{AA14242F-45CE-4EDB-AAC9-052F9A79DDCF}"/>
              </a:ext>
            </a:extLst>
          </p:cNvPr>
          <p:cNvSpPr/>
          <p:nvPr/>
        </p:nvSpPr>
        <p:spPr>
          <a:xfrm rot="5400000">
            <a:off x="790338" y="5497714"/>
            <a:ext cx="192000" cy="313108"/>
          </a:xfrm>
          <a:prstGeom prst="bentUpArrow">
            <a:avLst>
              <a:gd name="adj1" fmla="val 10821"/>
              <a:gd name="adj2" fmla="val 22515"/>
              <a:gd name="adj3" fmla="val 2559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124FCC-990B-4AB1-846D-E5117C899402}"/>
              </a:ext>
            </a:extLst>
          </p:cNvPr>
          <p:cNvSpPr txBox="1"/>
          <p:nvPr/>
        </p:nvSpPr>
        <p:spPr>
          <a:xfrm>
            <a:off x="1129501" y="5488106"/>
            <a:ext cx="437721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확실하게 구별된 데이터들 확인 가능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화살표: 위로 굽음 49">
            <a:extLst>
              <a:ext uri="{FF2B5EF4-FFF2-40B4-BE49-F238E27FC236}">
                <a16:creationId xmlns:a16="http://schemas.microsoft.com/office/drawing/2014/main" id="{48E95888-8AE0-4B3D-B68F-D7188322980E}"/>
              </a:ext>
            </a:extLst>
          </p:cNvPr>
          <p:cNvSpPr/>
          <p:nvPr/>
        </p:nvSpPr>
        <p:spPr>
          <a:xfrm rot="5400000">
            <a:off x="5843446" y="5565494"/>
            <a:ext cx="192000" cy="313108"/>
          </a:xfrm>
          <a:prstGeom prst="bentUpArrow">
            <a:avLst>
              <a:gd name="adj1" fmla="val 10821"/>
              <a:gd name="adj2" fmla="val 22515"/>
              <a:gd name="adj3" fmla="val 2559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7A965C-748A-4B5B-8C02-770DC80D6BA8}"/>
              </a:ext>
            </a:extLst>
          </p:cNvPr>
          <p:cNvSpPr txBox="1"/>
          <p:nvPr/>
        </p:nvSpPr>
        <p:spPr>
          <a:xfrm>
            <a:off x="6199225" y="5488106"/>
            <a:ext cx="6358535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Scatter plot </a:t>
            </a:r>
            <a:r>
              <a:rPr lang="ko-KR" altLang="en-US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표현</a:t>
            </a:r>
            <a:endParaRPr lang="en-US" altLang="ko-KR" sz="16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우리의 관심 대상은 </a:t>
            </a:r>
            <a:r>
              <a:rPr lang="ko-KR" altLang="en-US" sz="1600" u="sng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최고순위가 높지만 열혈 팬의 수는 적은</a:t>
            </a:r>
            <a:endParaRPr lang="en-US" altLang="ko-KR" sz="1600" u="sng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1600" b="1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 1</a:t>
            </a:r>
            <a:r>
              <a:rPr lang="en-US" altLang="ko-KR" sz="16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 </a:t>
            </a:r>
            <a:r>
              <a:rPr lang="en-US" altLang="ko-KR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1</a:t>
            </a:r>
            <a:r>
              <a:rPr lang="ko-KR" altLang="en-US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 완료</a:t>
            </a:r>
            <a:endParaRPr lang="en-US" altLang="ko-KR" sz="16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B2FF21-C358-4680-A487-0236A94CA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3" y="1944445"/>
            <a:ext cx="4829175" cy="3514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A76B46-64E2-4D25-9FFD-AEB0D8661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802" y="1941888"/>
            <a:ext cx="6270284" cy="351028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8277A5-57F1-4148-8DE0-8E51B101168E}"/>
              </a:ext>
            </a:extLst>
          </p:cNvPr>
          <p:cNvGrpSpPr/>
          <p:nvPr/>
        </p:nvGrpSpPr>
        <p:grpSpPr>
          <a:xfrm>
            <a:off x="6571356" y="3706501"/>
            <a:ext cx="1403778" cy="1308913"/>
            <a:chOff x="6765903" y="3874126"/>
            <a:chExt cx="1403778" cy="1308913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7E13C11-4AFF-48CA-B3FC-BE20456150C4}"/>
                </a:ext>
              </a:extLst>
            </p:cNvPr>
            <p:cNvSpPr/>
            <p:nvPr/>
          </p:nvSpPr>
          <p:spPr>
            <a:xfrm>
              <a:off x="6765903" y="3874126"/>
              <a:ext cx="1283224" cy="1308913"/>
            </a:xfrm>
            <a:prstGeom prst="donut">
              <a:avLst>
                <a:gd name="adj" fmla="val 2561"/>
              </a:avLst>
            </a:prstGeom>
            <a:solidFill>
              <a:srgbClr val="0070C0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707E6D-4C2C-48EE-AEEF-BABB136E1FC5}"/>
                </a:ext>
              </a:extLst>
            </p:cNvPr>
            <p:cNvSpPr txBox="1"/>
            <p:nvPr/>
          </p:nvSpPr>
          <p:spPr>
            <a:xfrm>
              <a:off x="6886457" y="4215319"/>
              <a:ext cx="1283224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3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label1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04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>
            <a:cxnSpLocks/>
          </p:cNvCxnSpPr>
          <p:nvPr/>
        </p:nvCxnSpPr>
        <p:spPr>
          <a:xfrm>
            <a:off x="5030091" y="2921074"/>
            <a:ext cx="2131819" cy="0"/>
          </a:xfrm>
          <a:prstGeom prst="line">
            <a:avLst/>
          </a:prstGeom>
          <a:ln w="12700">
            <a:solidFill>
              <a:schemeClr val="bg1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>
            <a:off x="5030091" y="3556074"/>
            <a:ext cx="2131819" cy="0"/>
          </a:xfrm>
          <a:prstGeom prst="line">
            <a:avLst/>
          </a:prstGeom>
          <a:ln w="12700">
            <a:solidFill>
              <a:schemeClr val="bg1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cxnSpLocks/>
          </p:cNvCxnSpPr>
          <p:nvPr/>
        </p:nvCxnSpPr>
        <p:spPr>
          <a:xfrm>
            <a:off x="5030091" y="4191074"/>
            <a:ext cx="2131819" cy="0"/>
          </a:xfrm>
          <a:prstGeom prst="line">
            <a:avLst/>
          </a:prstGeom>
          <a:ln w="12700">
            <a:solidFill>
              <a:schemeClr val="bg1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cxnSpLocks/>
          </p:cNvCxnSpPr>
          <p:nvPr/>
        </p:nvCxnSpPr>
        <p:spPr>
          <a:xfrm>
            <a:off x="5030091" y="4826074"/>
            <a:ext cx="2131819" cy="0"/>
          </a:xfrm>
          <a:prstGeom prst="line">
            <a:avLst/>
          </a:prstGeom>
          <a:ln w="12700">
            <a:solidFill>
              <a:schemeClr val="bg1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99710" y="2383155"/>
            <a:ext cx="1583055" cy="36910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1. </a:t>
            </a:r>
            <a:r>
              <a:rPr lang="ko-KR" altLang="en-US" b="1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문제 인식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99710" y="3035918"/>
            <a:ext cx="158305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2. </a:t>
            </a:r>
            <a:r>
              <a:rPr lang="ko-KR" altLang="en-US" b="1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계획 수립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99710" y="3688909"/>
            <a:ext cx="158305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b="1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정보 수집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92781" y="4323908"/>
            <a:ext cx="159691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4. </a:t>
            </a:r>
            <a:r>
              <a:rPr lang="ko-KR" altLang="en-US" b="1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머신 러닝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37938" y="4963054"/>
            <a:ext cx="190659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5. </a:t>
            </a:r>
            <a:r>
              <a:rPr lang="ko-KR" altLang="en-US" b="1" spc="300" dirty="0">
                <a:solidFill>
                  <a:schemeClr val="bg1"/>
                </a:solidFill>
                <a:latin typeface="나눔스퀘어_ac"/>
                <a:ea typeface="나눔스퀘어_ac"/>
              </a:rPr>
              <a:t>결론 도출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1455" y="1525614"/>
            <a:ext cx="1783080" cy="548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3000" b="1" spc="300" dirty="0">
                <a:solidFill>
                  <a:srgbClr val="FFC409"/>
                </a:solidFill>
                <a:latin typeface="나눔스퀘어_ac ExtraBold"/>
                <a:ea typeface="나눔스퀘어_ac ExtraBold"/>
              </a:rPr>
              <a:t>수사 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192648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25" y="51960"/>
            <a:ext cx="502239" cy="5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0667D-832C-45C8-9C75-A8489D23A9B5}"/>
              </a:ext>
            </a:extLst>
          </p:cNvPr>
          <p:cNvSpPr txBox="1"/>
          <p:nvPr/>
        </p:nvSpPr>
        <p:spPr>
          <a:xfrm>
            <a:off x="597616" y="1165257"/>
            <a:ext cx="11999402" cy="97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 후 저장된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label1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데이터셋에 특성 추가</a:t>
            </a:r>
            <a:endParaRPr lang="en-US" altLang="ko-KR" sz="2400" b="0" i="0" dirty="0">
              <a:solidFill>
                <a:schemeClr val="bg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곡의 </a:t>
            </a:r>
            <a:r>
              <a:rPr lang="en-US" altLang="ko-KR" sz="16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OST </a:t>
            </a:r>
            <a:r>
              <a:rPr lang="ko-KR" altLang="en-US" sz="16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여부</a:t>
            </a:r>
            <a:r>
              <a:rPr lang="en-US" altLang="ko-KR" sz="16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곡의 해당 가수의 유닛 활동 혹은 그룹 활동 여부</a:t>
            </a:r>
            <a:r>
              <a:rPr lang="en-US" altLang="ko-KR" sz="16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 매체 노출 여부</a:t>
            </a:r>
            <a:r>
              <a:rPr lang="ko-KR" altLang="en-US" sz="1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500" spc="300" dirty="0">
              <a:solidFill>
                <a:srgbClr val="FFCC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692209" y="561980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Step3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AD0C30-4DF0-4F38-9ECC-E14B5D196E13}"/>
              </a:ext>
            </a:extLst>
          </p:cNvPr>
          <p:cNvGrpSpPr/>
          <p:nvPr/>
        </p:nvGrpSpPr>
        <p:grpSpPr>
          <a:xfrm>
            <a:off x="592448" y="2509407"/>
            <a:ext cx="5191126" cy="1590675"/>
            <a:chOff x="692206" y="2783523"/>
            <a:chExt cx="5191126" cy="15906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9700665-5428-4015-B873-13BC8506A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206" y="2783523"/>
              <a:ext cx="5191125" cy="54292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2BAD275-CD40-49CA-9741-FE04CDC0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207" y="3326448"/>
              <a:ext cx="5191125" cy="10477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5AED4-C40B-42D5-BCDB-1C56BCEFDA2F}"/>
              </a:ext>
            </a:extLst>
          </p:cNvPr>
          <p:cNvGrpSpPr/>
          <p:nvPr/>
        </p:nvGrpSpPr>
        <p:grpSpPr>
          <a:xfrm>
            <a:off x="329302" y="4453475"/>
            <a:ext cx="5946240" cy="1309993"/>
            <a:chOff x="329302" y="4273675"/>
            <a:chExt cx="5946240" cy="130999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035737D-31A8-4F31-9119-AC54F912DDE9}"/>
                </a:ext>
              </a:extLst>
            </p:cNvPr>
            <p:cNvGrpSpPr/>
            <p:nvPr/>
          </p:nvGrpSpPr>
          <p:grpSpPr>
            <a:xfrm>
              <a:off x="329302" y="4273675"/>
              <a:ext cx="5946240" cy="369332"/>
              <a:chOff x="441062" y="4348593"/>
              <a:chExt cx="5946240" cy="369332"/>
            </a:xfrm>
          </p:grpSpPr>
          <p:sp>
            <p:nvSpPr>
              <p:cNvPr id="44" name="화살표: 위로 굽음 43">
                <a:extLst>
                  <a:ext uri="{FF2B5EF4-FFF2-40B4-BE49-F238E27FC236}">
                    <a16:creationId xmlns:a16="http://schemas.microsoft.com/office/drawing/2014/main" id="{AA14242F-45CE-4EDB-AAC9-052F9A79DDCF}"/>
                  </a:ext>
                </a:extLst>
              </p:cNvPr>
              <p:cNvSpPr/>
              <p:nvPr/>
            </p:nvSpPr>
            <p:spPr>
              <a:xfrm rot="5400000">
                <a:off x="501616" y="4305597"/>
                <a:ext cx="192000" cy="313108"/>
              </a:xfrm>
              <a:prstGeom prst="bentUpArrow">
                <a:avLst>
                  <a:gd name="adj1" fmla="val 10821"/>
                  <a:gd name="adj2" fmla="val 22515"/>
                  <a:gd name="adj3" fmla="val 25591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92501A-ADDB-44B8-8734-D626609CE2DB}"/>
                  </a:ext>
                </a:extLst>
              </p:cNvPr>
              <p:cNvSpPr txBox="1"/>
              <p:nvPr/>
            </p:nvSpPr>
            <p:spPr>
              <a:xfrm>
                <a:off x="829782" y="4348593"/>
                <a:ext cx="5557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OST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여부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유닛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그룹 활동 여부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타 매체 노출 여부 특성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적용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31AA67-7D28-45AA-8BD3-D15BF4148CF3}"/>
                </a:ext>
              </a:extLst>
            </p:cNvPr>
            <p:cNvSpPr txBox="1"/>
            <p:nvPr/>
          </p:nvSpPr>
          <p:spPr>
            <a:xfrm>
              <a:off x="718022" y="4788194"/>
              <a:ext cx="4939978" cy="79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spc="3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이후 </a:t>
              </a:r>
              <a:r>
                <a:rPr lang="en-US" altLang="ko-KR" sz="1600" spc="3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600" spc="3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 분류와 같은 방식으로 데이터에 </a:t>
              </a:r>
              <a:r>
                <a:rPr lang="ko-KR" altLang="en-US" sz="1600" spc="3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라벨링</a:t>
              </a:r>
              <a:r>
                <a:rPr lang="ko-KR" altLang="en-US" sz="1600" spc="3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후</a:t>
              </a:r>
              <a:r>
                <a:rPr lang="en-US" altLang="ko-KR" sz="1600" spc="3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t-SNE </a:t>
              </a:r>
              <a:r>
                <a:rPr lang="ko-KR" altLang="en-US" sz="1600" spc="3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매니폴드</a:t>
              </a:r>
              <a:r>
                <a:rPr lang="ko-KR" altLang="en-US" sz="1600" spc="3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학습 적용</a:t>
              </a:r>
              <a:endParaRPr lang="en-US" altLang="ko-KR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9DEE204-9571-4A28-AC64-489E22108B04}"/>
              </a:ext>
            </a:extLst>
          </p:cNvPr>
          <p:cNvGrpSpPr/>
          <p:nvPr/>
        </p:nvGrpSpPr>
        <p:grpSpPr>
          <a:xfrm>
            <a:off x="6597317" y="2509407"/>
            <a:ext cx="5481002" cy="3398903"/>
            <a:chOff x="6597317" y="2364565"/>
            <a:chExt cx="5481002" cy="339890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B688A86-1A5C-4956-8E8F-3727C205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839" y="2364565"/>
              <a:ext cx="4116810" cy="2805081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A69495E-3F1A-4DB6-990B-871E002E0F95}"/>
                </a:ext>
              </a:extLst>
            </p:cNvPr>
            <p:cNvGrpSpPr/>
            <p:nvPr/>
          </p:nvGrpSpPr>
          <p:grpSpPr>
            <a:xfrm>
              <a:off x="6597317" y="5394136"/>
              <a:ext cx="5481002" cy="369332"/>
              <a:chOff x="6597317" y="5394136"/>
              <a:chExt cx="5481002" cy="369332"/>
            </a:xfrm>
          </p:grpSpPr>
          <p:sp>
            <p:nvSpPr>
              <p:cNvPr id="50" name="화살표: 위로 굽음 49">
                <a:extLst>
                  <a:ext uri="{FF2B5EF4-FFF2-40B4-BE49-F238E27FC236}">
                    <a16:creationId xmlns:a16="http://schemas.microsoft.com/office/drawing/2014/main" id="{48E95888-8AE0-4B3D-B68F-D7188322980E}"/>
                  </a:ext>
                </a:extLst>
              </p:cNvPr>
              <p:cNvSpPr/>
              <p:nvPr/>
            </p:nvSpPr>
            <p:spPr>
              <a:xfrm rot="5400000">
                <a:off x="6657871" y="5395504"/>
                <a:ext cx="192000" cy="313108"/>
              </a:xfrm>
              <a:prstGeom prst="bentUpArrow">
                <a:avLst>
                  <a:gd name="adj1" fmla="val 10821"/>
                  <a:gd name="adj2" fmla="val 22515"/>
                  <a:gd name="adj3" fmla="val 25591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7A80D9-A4D6-4069-8A9D-3F0864E6EA1E}"/>
                  </a:ext>
                </a:extLst>
              </p:cNvPr>
              <p:cNvSpPr txBox="1"/>
              <p:nvPr/>
            </p:nvSpPr>
            <p:spPr>
              <a:xfrm>
                <a:off x="6967839" y="5394136"/>
                <a:ext cx="511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0" i="0" dirty="0">
                    <a:solidFill>
                      <a:schemeClr val="bg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0, 1, 2, 3</a:t>
                </a:r>
                <a:r>
                  <a:rPr lang="ko-KR" altLang="en-US" b="0" i="0" dirty="0">
                    <a:solidFill>
                      <a:schemeClr val="bg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으로 </a:t>
                </a:r>
                <a:r>
                  <a:rPr lang="ko-KR" altLang="en-US" b="0" i="0" dirty="0" err="1">
                    <a:solidFill>
                      <a:schemeClr val="bg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라벨링된</a:t>
                </a:r>
                <a:r>
                  <a:rPr lang="ko-KR" altLang="en-US" b="0" i="0" dirty="0">
                    <a:solidFill>
                      <a:schemeClr val="bg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데이터들이 한 곳에 </a:t>
                </a:r>
                <a:r>
                  <a:rPr lang="ko-KR" altLang="en-US" b="0" i="0" dirty="0" err="1">
                    <a:solidFill>
                      <a:schemeClr val="bg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모여있음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1662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192648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25" y="51960"/>
            <a:ext cx="502239" cy="5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0667D-832C-45C8-9C75-A8489D23A9B5}"/>
              </a:ext>
            </a:extLst>
          </p:cNvPr>
          <p:cNvSpPr txBox="1"/>
          <p:nvPr/>
        </p:nvSpPr>
        <p:spPr>
          <a:xfrm>
            <a:off x="949837" y="1190295"/>
            <a:ext cx="394390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차원 그래프를 통해 다시 확인</a:t>
            </a:r>
            <a:endParaRPr lang="en-US" altLang="ko-KR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692209" y="561980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Step3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5AED4-C40B-42D5-BCDB-1C56BCEFDA2F}"/>
              </a:ext>
            </a:extLst>
          </p:cNvPr>
          <p:cNvGrpSpPr/>
          <p:nvPr/>
        </p:nvGrpSpPr>
        <p:grpSpPr>
          <a:xfrm>
            <a:off x="288662" y="5064430"/>
            <a:ext cx="5946240" cy="1164806"/>
            <a:chOff x="329302" y="4273675"/>
            <a:chExt cx="5946240" cy="116480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035737D-31A8-4F31-9119-AC54F912DDE9}"/>
                </a:ext>
              </a:extLst>
            </p:cNvPr>
            <p:cNvGrpSpPr/>
            <p:nvPr/>
          </p:nvGrpSpPr>
          <p:grpSpPr>
            <a:xfrm>
              <a:off x="329302" y="4273675"/>
              <a:ext cx="5946240" cy="369332"/>
              <a:chOff x="441062" y="4348593"/>
              <a:chExt cx="5946240" cy="369332"/>
            </a:xfrm>
          </p:grpSpPr>
          <p:sp>
            <p:nvSpPr>
              <p:cNvPr id="44" name="화살표: 위로 굽음 43">
                <a:extLst>
                  <a:ext uri="{FF2B5EF4-FFF2-40B4-BE49-F238E27FC236}">
                    <a16:creationId xmlns:a16="http://schemas.microsoft.com/office/drawing/2014/main" id="{AA14242F-45CE-4EDB-AAC9-052F9A79DDCF}"/>
                  </a:ext>
                </a:extLst>
              </p:cNvPr>
              <p:cNvSpPr/>
              <p:nvPr/>
            </p:nvSpPr>
            <p:spPr>
              <a:xfrm rot="5400000">
                <a:off x="501616" y="4305597"/>
                <a:ext cx="192000" cy="313108"/>
              </a:xfrm>
              <a:prstGeom prst="bentUpArrow">
                <a:avLst>
                  <a:gd name="adj1" fmla="val 10821"/>
                  <a:gd name="adj2" fmla="val 22515"/>
                  <a:gd name="adj3" fmla="val 25591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92501A-ADDB-44B8-8734-D626609CE2DB}"/>
                  </a:ext>
                </a:extLst>
              </p:cNvPr>
              <p:cNvSpPr txBox="1"/>
              <p:nvPr/>
            </p:nvSpPr>
            <p:spPr>
              <a:xfrm>
                <a:off x="829782" y="4348593"/>
                <a:ext cx="5557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역시 데이터들이 클러스터링 되지 않고 한 곳에  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모여있음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31AA67-7D28-45AA-8BD3-D15BF4148CF3}"/>
                </a:ext>
              </a:extLst>
            </p:cNvPr>
            <p:cNvSpPr txBox="1"/>
            <p:nvPr/>
          </p:nvSpPr>
          <p:spPr>
            <a:xfrm>
              <a:off x="718022" y="4643007"/>
              <a:ext cx="4939978" cy="79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 방송 매체에 한번이라도 노출이 된 곡들의 경우에는 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1, 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아닌 경우는 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으로 구분하고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다시 클러스터링 진행</a:t>
              </a:r>
              <a:endParaRPr lang="en-US" altLang="ko-KR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69495E-3F1A-4DB6-990B-871E002E0F95}"/>
              </a:ext>
            </a:extLst>
          </p:cNvPr>
          <p:cNvGrpSpPr/>
          <p:nvPr/>
        </p:nvGrpSpPr>
        <p:grpSpPr>
          <a:xfrm>
            <a:off x="6691910" y="5619713"/>
            <a:ext cx="5481002" cy="369332"/>
            <a:chOff x="6597317" y="5394136"/>
            <a:chExt cx="5481002" cy="369332"/>
          </a:xfrm>
        </p:grpSpPr>
        <p:sp>
          <p:nvSpPr>
            <p:cNvPr id="50" name="화살표: 위로 굽음 49">
              <a:extLst>
                <a:ext uri="{FF2B5EF4-FFF2-40B4-BE49-F238E27FC236}">
                  <a16:creationId xmlns:a16="http://schemas.microsoft.com/office/drawing/2014/main" id="{48E95888-8AE0-4B3D-B68F-D7188322980E}"/>
                </a:ext>
              </a:extLst>
            </p:cNvPr>
            <p:cNvSpPr/>
            <p:nvPr/>
          </p:nvSpPr>
          <p:spPr>
            <a:xfrm rot="5400000">
              <a:off x="6657871" y="5395504"/>
              <a:ext cx="192000" cy="313108"/>
            </a:xfrm>
            <a:prstGeom prst="bentUpArrow">
              <a:avLst>
                <a:gd name="adj1" fmla="val 10821"/>
                <a:gd name="adj2" fmla="val 22515"/>
                <a:gd name="adj3" fmla="val 2559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7A80D9-A4D6-4069-8A9D-3F0864E6EA1E}"/>
                </a:ext>
              </a:extLst>
            </p:cNvPr>
            <p:cNvSpPr txBox="1"/>
            <p:nvPr/>
          </p:nvSpPr>
          <p:spPr>
            <a:xfrm>
              <a:off x="6967839" y="5394136"/>
              <a:ext cx="511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chemeClr val="bg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적합한 클러스터 개수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endPara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0DA142B-2135-4AEE-8E0A-A32DEC11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02" y="1793570"/>
            <a:ext cx="3228975" cy="3076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3A8502-AE52-41A0-BC94-E6AC64C0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10" y="984365"/>
            <a:ext cx="4676775" cy="4133850"/>
          </a:xfrm>
          <a:prstGeom prst="rect">
            <a:avLst/>
          </a:prstGeom>
        </p:spPr>
      </p:pic>
      <p:sp>
        <p:nvSpPr>
          <p:cNvPr id="11" name="오른쪽 화살표 1">
            <a:extLst>
              <a:ext uri="{FF2B5EF4-FFF2-40B4-BE49-F238E27FC236}">
                <a16:creationId xmlns:a16="http://schemas.microsoft.com/office/drawing/2014/main" id="{1B41D33B-B59C-4DCB-A3D1-354FCDAAA54F}"/>
              </a:ext>
            </a:extLst>
          </p:cNvPr>
          <p:cNvSpPr/>
          <p:nvPr/>
        </p:nvSpPr>
        <p:spPr>
          <a:xfrm>
            <a:off x="5438150" y="3060498"/>
            <a:ext cx="896296" cy="6139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C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93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192648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25" y="51960"/>
            <a:ext cx="502239" cy="5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692209" y="561980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Step3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35737D-31A8-4F31-9119-AC54F912DDE9}"/>
              </a:ext>
            </a:extLst>
          </p:cNvPr>
          <p:cNvGrpSpPr/>
          <p:nvPr/>
        </p:nvGrpSpPr>
        <p:grpSpPr>
          <a:xfrm>
            <a:off x="471543" y="4818886"/>
            <a:ext cx="3612778" cy="646330"/>
            <a:chOff x="441062" y="4348593"/>
            <a:chExt cx="5946240" cy="291747"/>
          </a:xfrm>
        </p:grpSpPr>
        <p:sp>
          <p:nvSpPr>
            <p:cNvPr id="44" name="화살표: 위로 굽음 43">
              <a:extLst>
                <a:ext uri="{FF2B5EF4-FFF2-40B4-BE49-F238E27FC236}">
                  <a16:creationId xmlns:a16="http://schemas.microsoft.com/office/drawing/2014/main" id="{AA14242F-45CE-4EDB-AAC9-052F9A79DDCF}"/>
                </a:ext>
              </a:extLst>
            </p:cNvPr>
            <p:cNvSpPr/>
            <p:nvPr/>
          </p:nvSpPr>
          <p:spPr>
            <a:xfrm rot="5400000">
              <a:off x="501616" y="4305597"/>
              <a:ext cx="192000" cy="313108"/>
            </a:xfrm>
            <a:prstGeom prst="bentUpArrow">
              <a:avLst>
                <a:gd name="adj1" fmla="val 10821"/>
                <a:gd name="adj2" fmla="val 22515"/>
                <a:gd name="adj3" fmla="val 2559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92501A-ADDB-44B8-8734-D626609CE2DB}"/>
                </a:ext>
              </a:extLst>
            </p:cNvPr>
            <p:cNvSpPr txBox="1"/>
            <p:nvPr/>
          </p:nvSpPr>
          <p:spPr>
            <a:xfrm>
              <a:off x="829782" y="4348593"/>
              <a:ext cx="5557520" cy="29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앞의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그래프에서와</a:t>
              </a:r>
              <a:r>
                <a: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달리</a:t>
              </a:r>
              <a:r>
                <a: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데이터들이 깔끔하게 나누어진 것을 볼 수 있음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69495E-3F1A-4DB6-990B-871E002E0F95}"/>
              </a:ext>
            </a:extLst>
          </p:cNvPr>
          <p:cNvGrpSpPr/>
          <p:nvPr/>
        </p:nvGrpSpPr>
        <p:grpSpPr>
          <a:xfrm>
            <a:off x="4497350" y="4781360"/>
            <a:ext cx="5481002" cy="369332"/>
            <a:chOff x="6597317" y="5394136"/>
            <a:chExt cx="5481002" cy="369332"/>
          </a:xfrm>
        </p:grpSpPr>
        <p:sp>
          <p:nvSpPr>
            <p:cNvPr id="50" name="화살표: 위로 굽음 49">
              <a:extLst>
                <a:ext uri="{FF2B5EF4-FFF2-40B4-BE49-F238E27FC236}">
                  <a16:creationId xmlns:a16="http://schemas.microsoft.com/office/drawing/2014/main" id="{48E95888-8AE0-4B3D-B68F-D7188322980E}"/>
                </a:ext>
              </a:extLst>
            </p:cNvPr>
            <p:cNvSpPr/>
            <p:nvPr/>
          </p:nvSpPr>
          <p:spPr>
            <a:xfrm rot="5400000">
              <a:off x="6657871" y="5395504"/>
              <a:ext cx="192000" cy="313108"/>
            </a:xfrm>
            <a:prstGeom prst="bentUpArrow">
              <a:avLst>
                <a:gd name="adj1" fmla="val 10821"/>
                <a:gd name="adj2" fmla="val 22515"/>
                <a:gd name="adj3" fmla="val 2559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7A80D9-A4D6-4069-8A9D-3F0864E6EA1E}"/>
                </a:ext>
              </a:extLst>
            </p:cNvPr>
            <p:cNvSpPr txBox="1"/>
            <p:nvPr/>
          </p:nvSpPr>
          <p:spPr>
            <a:xfrm>
              <a:off x="6967839" y="5394136"/>
              <a:ext cx="511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r>
                <a: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차원 그래프에서도 확실하게 구별됨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B152418-662E-4912-937B-C32D1D3B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43" y="2012220"/>
            <a:ext cx="3511178" cy="26260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E5AD36-C7E2-45D3-842E-0703E7A3D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38" y="1961008"/>
            <a:ext cx="2945007" cy="26772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979CE8-2D9C-44E2-9C15-9E9E93813EA2}"/>
              </a:ext>
            </a:extLst>
          </p:cNvPr>
          <p:cNvSpPr txBox="1"/>
          <p:nvPr/>
        </p:nvSpPr>
        <p:spPr>
          <a:xfrm>
            <a:off x="8016239" y="1982280"/>
            <a:ext cx="38608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b="0" i="0" u="sng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OST</a:t>
            </a:r>
            <a:r>
              <a:rPr lang="ko-KR" altLang="en-US" sz="2400" b="0" i="0" u="sng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2400" b="0" i="0" u="sng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0, </a:t>
            </a:r>
            <a:r>
              <a:rPr lang="ko-KR" altLang="en-US" sz="2400" b="0" i="0" u="sng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유닛 활동이 </a:t>
            </a:r>
            <a:r>
              <a:rPr lang="en-US" altLang="ko-KR" sz="2400" b="0" i="0" u="sng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0, </a:t>
            </a:r>
            <a:r>
              <a:rPr lang="ko-KR" altLang="en-US" sz="2400" b="0" i="0" u="sng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매체 노출이 </a:t>
            </a:r>
            <a:r>
              <a:rPr lang="en-US" altLang="ko-KR" sz="2400" b="0" i="0" u="sng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</a:t>
            </a:r>
            <a:r>
              <a:rPr lang="en-US" altLang="ko-KR" sz="28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‘label 0’</a:t>
            </a:r>
            <a:endParaRPr lang="ko-KR" altLang="en-US" sz="2400" dirty="0">
              <a:solidFill>
                <a:srgbClr val="FFCC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415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192648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25" y="51960"/>
            <a:ext cx="502239" cy="5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692209" y="561980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Step3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69495E-3F1A-4DB6-990B-871E002E0F95}"/>
              </a:ext>
            </a:extLst>
          </p:cNvPr>
          <p:cNvGrpSpPr/>
          <p:nvPr/>
        </p:nvGrpSpPr>
        <p:grpSpPr>
          <a:xfrm>
            <a:off x="995680" y="4794487"/>
            <a:ext cx="6272250" cy="830997"/>
            <a:chOff x="6597317" y="5394137"/>
            <a:chExt cx="6272250" cy="830997"/>
          </a:xfrm>
        </p:grpSpPr>
        <p:sp>
          <p:nvSpPr>
            <p:cNvPr id="50" name="화살표: 위로 굽음 49">
              <a:extLst>
                <a:ext uri="{FF2B5EF4-FFF2-40B4-BE49-F238E27FC236}">
                  <a16:creationId xmlns:a16="http://schemas.microsoft.com/office/drawing/2014/main" id="{48E95888-8AE0-4B3D-B68F-D7188322980E}"/>
                </a:ext>
              </a:extLst>
            </p:cNvPr>
            <p:cNvSpPr/>
            <p:nvPr/>
          </p:nvSpPr>
          <p:spPr>
            <a:xfrm rot="5400000">
              <a:off x="6657871" y="5395504"/>
              <a:ext cx="192000" cy="313108"/>
            </a:xfrm>
            <a:prstGeom prst="bentUpArrow">
              <a:avLst>
                <a:gd name="adj1" fmla="val 10821"/>
                <a:gd name="adj2" fmla="val 22515"/>
                <a:gd name="adj3" fmla="val 2559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7A80D9-A4D6-4069-8A9D-3F0864E6EA1E}"/>
                </a:ext>
              </a:extLst>
            </p:cNvPr>
            <p:cNvSpPr txBox="1"/>
            <p:nvPr/>
          </p:nvSpPr>
          <p:spPr>
            <a:xfrm>
              <a:off x="6967839" y="5394137"/>
              <a:ext cx="5901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0" i="0" dirty="0">
                  <a:solidFill>
                    <a:srgbClr val="FFCC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처음 데이터 전체 개수인 </a:t>
              </a:r>
              <a:r>
                <a:rPr lang="en-US" altLang="ko-KR" sz="2400" b="0" i="0" dirty="0">
                  <a:solidFill>
                    <a:srgbClr val="FFCC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1316</a:t>
              </a:r>
              <a:r>
                <a:rPr lang="ko-KR" altLang="en-US" sz="2400" b="0" i="0" dirty="0">
                  <a:solidFill>
                    <a:srgbClr val="FFCC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 중 </a:t>
              </a:r>
              <a:r>
                <a:rPr lang="en-US" altLang="ko-KR" sz="2400" b="0" i="0" dirty="0">
                  <a:solidFill>
                    <a:srgbClr val="FFCC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91</a:t>
              </a:r>
              <a:r>
                <a:rPr lang="ko-KR" altLang="en-US" sz="2400" b="0" i="0" dirty="0">
                  <a:solidFill>
                    <a:srgbClr val="FFCC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개를 사재기로 분류</a:t>
              </a:r>
              <a:endParaRPr lang="ko-KR" altLang="en-US" sz="24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6FA3906-39A9-4545-B723-12D306E7A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" y="1480259"/>
            <a:ext cx="4572000" cy="300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B9E7F-6EDA-4F1B-BADB-DB4A8EF9EC0C}"/>
              </a:ext>
            </a:extLst>
          </p:cNvPr>
          <p:cNvSpPr txBox="1"/>
          <p:nvPr/>
        </p:nvSpPr>
        <p:spPr>
          <a:xfrm>
            <a:off x="6319520" y="1892602"/>
            <a:ext cx="557784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FC4A4A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『</a:t>
            </a:r>
            <a:r>
              <a:rPr lang="ko-KR" altLang="en-US" sz="2800" b="1" i="0" dirty="0">
                <a:solidFill>
                  <a:srgbClr val="FC4A4A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사재기 논란이 있었던 가수의 곡들이 대거 분포</a:t>
            </a:r>
            <a:r>
              <a:rPr lang="en-US" altLang="ko-KR" sz="2800" b="1" dirty="0">
                <a:solidFill>
                  <a:srgbClr val="FC4A4A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』</a:t>
            </a:r>
            <a:endParaRPr lang="en-US" altLang="ko-KR" sz="2800" b="1" i="0" dirty="0">
              <a:solidFill>
                <a:srgbClr val="FC4A4A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아티스트의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팬덤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수가 적고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OST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 다른 방송매체에 출연하지도 않아 크게 알려지지도 않았지만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순위가 상당히 높았던 곡들 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191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192648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25" y="51960"/>
            <a:ext cx="502239" cy="5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692209" y="561980"/>
            <a:ext cx="11999402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spc="3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Step4</a:t>
            </a:r>
            <a:r>
              <a:rPr lang="en-US" altLang="ko-KR" sz="25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</a:t>
            </a:r>
            <a:endParaRPr lang="en-US" altLang="ko-KR" sz="22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7A80D9-A4D6-4069-8A9D-3F0864E6EA1E}"/>
              </a:ext>
            </a:extLst>
          </p:cNvPr>
          <p:cNvSpPr txBox="1"/>
          <p:nvPr/>
        </p:nvSpPr>
        <p:spPr>
          <a:xfrm>
            <a:off x="692209" y="1300643"/>
            <a:ext cx="1054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set -&gt;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</a:t>
            </a:r>
            <a:r>
              <a:rPr lang="ko-KR" altLang="en-US" sz="24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sz="24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19</a:t>
            </a:r>
            <a:r>
              <a:rPr lang="ko-KR" altLang="en-US" sz="24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년도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 멜론 차트의 곡들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(1316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데이터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l"/>
            <a:r>
              <a:rPr lang="en-US" altLang="ko-KR" sz="2400" b="0" i="0" dirty="0">
                <a:solidFill>
                  <a:srgbClr val="FC4A4A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set -&gt;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b="0" i="0" dirty="0">
                <a:solidFill>
                  <a:srgbClr val="FC4A4A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</a:t>
            </a:r>
            <a:r>
              <a:rPr lang="ko-KR" altLang="en-US" sz="2400" b="0" i="0" dirty="0">
                <a:solidFill>
                  <a:srgbClr val="FC4A4A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멜론 차트의 곡들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(205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데이터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endParaRPr lang="ko-KR" altLang="en-US" sz="2400" dirty="0">
              <a:solidFill>
                <a:srgbClr val="FFCC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B9E7F-6EDA-4F1B-BADB-DB4A8EF9EC0C}"/>
              </a:ext>
            </a:extLst>
          </p:cNvPr>
          <p:cNvSpPr txBox="1"/>
          <p:nvPr/>
        </p:nvSpPr>
        <p:spPr>
          <a:xfrm>
            <a:off x="692209" y="2425629"/>
            <a:ext cx="3757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train set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기계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535FA-AC3E-4674-9CDA-822BBFBDE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3105145"/>
            <a:ext cx="54197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22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39" y="192648"/>
            <a:ext cx="1476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b="1" spc="300" dirty="0" err="1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ko-KR" altLang="en-US" b="1" spc="300" dirty="0">
              <a:solidFill>
                <a:srgbClr val="FFC40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25" y="51960"/>
            <a:ext cx="502239" cy="5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708466" y="1214955"/>
            <a:ext cx="11999402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3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</a:t>
            </a:r>
            <a:endParaRPr lang="en-US" altLang="ko-KR" sz="2000" spc="3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B9E7F-6EDA-4F1B-BADB-DB4A8EF9EC0C}"/>
              </a:ext>
            </a:extLst>
          </p:cNvPr>
          <p:cNvSpPr txBox="1"/>
          <p:nvPr/>
        </p:nvSpPr>
        <p:spPr>
          <a:xfrm>
            <a:off x="708466" y="2146602"/>
            <a:ext cx="9889018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명의 가수들이 부른 곡의 팬 수</a:t>
            </a:r>
            <a:endParaRPr lang="en-US" altLang="ko-KR" sz="2400" b="0" i="0" dirty="0">
              <a:solidFill>
                <a:srgbClr val="FFCC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여러 명의 가수 중 한 가수의 팬 수만 측정하여 데이터가 다소 부정확</a:t>
            </a:r>
            <a:endParaRPr lang="en-US" altLang="ko-KR" sz="2400" b="0" i="0" dirty="0">
              <a:solidFill>
                <a:schemeClr val="bg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0" i="0" dirty="0">
              <a:solidFill>
                <a:schemeClr val="bg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0" i="0" dirty="0">
                <a:solidFill>
                  <a:srgbClr val="FFCC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열혈 팬은 적지만 노래가 좋아 인기 있는 곡을 많이 발매하는 가수의 데이터</a:t>
            </a:r>
            <a:endParaRPr lang="en-US" altLang="ko-KR" sz="2400" b="0" i="0" dirty="0">
              <a:solidFill>
                <a:srgbClr val="FFCC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사재기로 분류될 가능성 존재</a:t>
            </a:r>
            <a:endParaRPr lang="en-US" altLang="ko-KR" sz="2400" b="0" i="0" dirty="0">
              <a:solidFill>
                <a:schemeClr val="bg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</a:t>
            </a:r>
            <a:r>
              <a:rPr lang="ko-KR" altLang="en-US" sz="2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 필요</a:t>
            </a:r>
            <a:endParaRPr lang="en-US" altLang="ko-KR" sz="24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33F536D-AAE8-4BC4-B4F3-A677DAB7764F}"/>
              </a:ext>
            </a:extLst>
          </p:cNvPr>
          <p:cNvSpPr/>
          <p:nvPr/>
        </p:nvSpPr>
        <p:spPr>
          <a:xfrm>
            <a:off x="901506" y="5643045"/>
            <a:ext cx="436880" cy="335280"/>
          </a:xfrm>
          <a:prstGeom prst="rightArrow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319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047" y="177282"/>
            <a:ext cx="20697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해보기</a:t>
            </a: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45" y="82440"/>
            <a:ext cx="502239" cy="5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02255-037B-49FA-9714-2FD366BC9A7B}"/>
              </a:ext>
            </a:extLst>
          </p:cNvPr>
          <p:cNvSpPr txBox="1"/>
          <p:nvPr/>
        </p:nvSpPr>
        <p:spPr>
          <a:xfrm>
            <a:off x="192598" y="2296269"/>
            <a:ext cx="11999402" cy="193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set -&gt; 16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19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년도까지 멜론 차트의 곡들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(1316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데이터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>
              <a:lnSpc>
                <a:spcPct val="250000"/>
              </a:lnSpc>
            </a:pPr>
            <a:r>
              <a:rPr lang="en-US" altLang="ko-KR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set -&gt; 2020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멜론 차트의 곡들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(205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데이터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7556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047" y="177282"/>
            <a:ext cx="20697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해보기</a:t>
            </a: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45" y="82440"/>
            <a:ext cx="502239" cy="5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B9E7F-6EDA-4F1B-BADB-DB4A8EF9EC0C}"/>
              </a:ext>
            </a:extLst>
          </p:cNvPr>
          <p:cNvSpPr txBox="1"/>
          <p:nvPr/>
        </p:nvSpPr>
        <p:spPr>
          <a:xfrm>
            <a:off x="657666" y="879675"/>
            <a:ext cx="988901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</a:t>
            </a:r>
            <a:r>
              <a:rPr lang="ko-KR" altLang="en-US" sz="24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데이터로 </a:t>
            </a:r>
            <a:r>
              <a:rPr lang="en-US" altLang="ko-KR" sz="24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</a:t>
            </a:r>
            <a:r>
              <a:rPr lang="en-US" altLang="ko-KR" sz="24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</a:t>
            </a:r>
            <a:r>
              <a:rPr lang="ko-KR" altLang="en-US" sz="2400" dirty="0">
                <a:solidFill>
                  <a:srgbClr val="FFCC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endParaRPr lang="en-US" altLang="ko-KR" sz="2400" b="0" i="0" dirty="0">
              <a:solidFill>
                <a:srgbClr val="FFCC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B61C88-8A7F-4084-A8D9-EE94B2A2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7" t="36000" r="14334" b="36444"/>
          <a:stretch/>
        </p:blipFill>
        <p:spPr>
          <a:xfrm>
            <a:off x="284479" y="2585720"/>
            <a:ext cx="5630934" cy="1686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531F77-A021-496B-AA5F-D61207C53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17" t="36296" r="14333" b="35704"/>
          <a:stretch/>
        </p:blipFill>
        <p:spPr>
          <a:xfrm>
            <a:off x="6276589" y="2624077"/>
            <a:ext cx="5630934" cy="17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29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047" y="177282"/>
            <a:ext cx="20697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해보기</a:t>
            </a: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CC6738A0-0EB8-4F8C-AEC1-F8B77511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45" y="82440"/>
            <a:ext cx="502239" cy="5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B9E7F-6EDA-4F1B-BADB-DB4A8EF9EC0C}"/>
              </a:ext>
            </a:extLst>
          </p:cNvPr>
          <p:cNvSpPr txBox="1"/>
          <p:nvPr/>
        </p:nvSpPr>
        <p:spPr>
          <a:xfrm>
            <a:off x="1022591" y="1984470"/>
            <a:ext cx="9889018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사재기 가능성 예측을 통해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양한 이해관계자들의 불만을 해소하고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사재기를 근절하여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en-US" altLang="ko-KR" sz="24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궁극적으로 음원시장의 전반적인 경제적 </a:t>
            </a:r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효익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증대에 기여한다</a:t>
            </a:r>
            <a:endParaRPr lang="en-US" altLang="ko-KR" sz="2400" b="0" i="0" dirty="0">
              <a:solidFill>
                <a:schemeClr val="bg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17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85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1" t="48982" r="48722" b="32772"/>
          <a:stretch/>
        </p:blipFill>
        <p:spPr bwMode="auto">
          <a:xfrm>
            <a:off x="5682877" y="5602170"/>
            <a:ext cx="4702138" cy="125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1904" y="163619"/>
            <a:ext cx="19760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인식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4" t="22456" r="29185" b="64491"/>
          <a:stretch/>
        </p:blipFill>
        <p:spPr bwMode="auto">
          <a:xfrm rot="21218578">
            <a:off x="1345480" y="3858343"/>
            <a:ext cx="4658627" cy="89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36070" r="23737" b="47228"/>
          <a:stretch/>
        </p:blipFill>
        <p:spPr bwMode="auto">
          <a:xfrm rot="297522">
            <a:off x="4267978" y="4278493"/>
            <a:ext cx="6810563" cy="108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34106" r="45684" b="48931"/>
          <a:stretch/>
        </p:blipFill>
        <p:spPr bwMode="auto">
          <a:xfrm rot="666211">
            <a:off x="-82678" y="4635411"/>
            <a:ext cx="5890661" cy="116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" t="39719" r="43395" b="43018"/>
          <a:stretch/>
        </p:blipFill>
        <p:spPr bwMode="auto">
          <a:xfrm>
            <a:off x="5682877" y="4946746"/>
            <a:ext cx="5804034" cy="113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5" t="38316" r="17658" b="43439"/>
          <a:stretch/>
        </p:blipFill>
        <p:spPr bwMode="auto">
          <a:xfrm rot="21449507">
            <a:off x="250363" y="5348348"/>
            <a:ext cx="5544152" cy="86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203771" y="1238976"/>
            <a:ext cx="7826181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3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</a:t>
            </a:r>
            <a:r>
              <a:rPr lang="ko-KR" altLang="en-US" sz="33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년부터 쏟아지는 </a:t>
            </a:r>
            <a:r>
              <a:rPr lang="ko-KR" altLang="en-US" sz="3300" b="1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음원사재기</a:t>
            </a:r>
            <a:r>
              <a:rPr lang="ko-KR" altLang="en-US" sz="33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의혹들</a:t>
            </a:r>
          </a:p>
        </p:txBody>
      </p:sp>
      <p:pic>
        <p:nvPicPr>
          <p:cNvPr id="32" name="Picture 3" descr="C:\Users\P\Downloads\icon (1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226" y="97336"/>
            <a:ext cx="500813" cy="50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4" t="35975" r="32276" b="48077"/>
          <a:stretch/>
        </p:blipFill>
        <p:spPr bwMode="auto">
          <a:xfrm rot="198729">
            <a:off x="141848" y="3031641"/>
            <a:ext cx="6283696" cy="109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23018" r="50421" b="56468"/>
          <a:stretch/>
        </p:blipFill>
        <p:spPr bwMode="auto">
          <a:xfrm rot="20842137">
            <a:off x="8300721" y="5491512"/>
            <a:ext cx="4572001" cy="1406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1" t="48982" r="48722" b="32772"/>
          <a:stretch/>
        </p:blipFill>
        <p:spPr bwMode="auto">
          <a:xfrm>
            <a:off x="6917549" y="2851031"/>
            <a:ext cx="4702138" cy="125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8" t="48421" r="40395" b="35938"/>
          <a:stretch/>
        </p:blipFill>
        <p:spPr bwMode="auto">
          <a:xfrm rot="541167">
            <a:off x="7202406" y="3917830"/>
            <a:ext cx="5738392" cy="10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8" t="71685" r="49790" b="11722"/>
          <a:stretch/>
        </p:blipFill>
        <p:spPr bwMode="auto">
          <a:xfrm rot="668788">
            <a:off x="1482564" y="5646410"/>
            <a:ext cx="4552715" cy="113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637992" y="1993859"/>
            <a:ext cx="657583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쉽게 접하지 못했던 가수들이 유명 아이돌 그룹</a:t>
            </a:r>
            <a:r>
              <a:rPr lang="en-US" altLang="ko-KR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가수들을 제치고 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음원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차트에서 </a:t>
            </a:r>
            <a:r>
              <a:rPr lang="en-US" altLang="ko-KR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위를 하여 많은 사람들의 의심을 사기도 했지만</a:t>
            </a:r>
            <a:r>
              <a:rPr lang="en-US" altLang="ko-KR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...</a:t>
            </a:r>
            <a:endParaRPr lang="ko-KR" altLang="en-US" sz="20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7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4719" y="132413"/>
            <a:ext cx="19712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인식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55157" y="1617460"/>
            <a:ext cx="184730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endParaRPr lang="ko-KR" altLang="en-US" sz="30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903" y="1505597"/>
            <a:ext cx="11593238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의혹과 의문만 있을 뿐</a:t>
            </a:r>
            <a:r>
              <a:rPr lang="en-US" altLang="ko-KR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사재기 의혹을 밝혀내는 것은 결코 쉬운 일이 아니었다</a:t>
            </a:r>
            <a:endParaRPr lang="en-US" altLang="ko-KR" sz="3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3463" y="5472355"/>
            <a:ext cx="492564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문화체육관광부</a:t>
            </a:r>
            <a:r>
              <a:rPr lang="en-US" altLang="ko-KR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에서도 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b="1" dirty="0" err="1">
                <a:solidFill>
                  <a:srgbClr val="FFCC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음원</a:t>
            </a:r>
            <a:r>
              <a:rPr lang="ko-KR" altLang="en-US" sz="2000" b="1" dirty="0">
                <a:solidFill>
                  <a:srgbClr val="FFCC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사재기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실체를 밝혀내려 했지만</a:t>
            </a:r>
            <a:r>
              <a:rPr lang="en-US" altLang="ko-KR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실직적 자료 부족으로 판단이 어렵다는 결론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0" t="38877" r="34672" b="45101"/>
          <a:stretch/>
        </p:blipFill>
        <p:spPr bwMode="auto">
          <a:xfrm>
            <a:off x="563463" y="2541068"/>
            <a:ext cx="4842465" cy="110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0" t="66386" r="50398" b="19082"/>
          <a:stretch/>
        </p:blipFill>
        <p:spPr bwMode="auto">
          <a:xfrm>
            <a:off x="563462" y="3851284"/>
            <a:ext cx="4842465" cy="12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274640" y="5563471"/>
            <a:ext cx="492564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또한 </a:t>
            </a:r>
            <a:r>
              <a:rPr lang="ko-KR" altLang="en-US" sz="2000" b="1" dirty="0">
                <a:solidFill>
                  <a:srgbClr val="FFCC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사재기를 한 가수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2000" b="1" dirty="0">
                <a:solidFill>
                  <a:srgbClr val="FFCC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브로커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실체도 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확실하게 밝혀지지 않은 상황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24843" r="32499" b="40771"/>
          <a:stretch/>
        </p:blipFill>
        <p:spPr bwMode="auto">
          <a:xfrm>
            <a:off x="6214692" y="2767843"/>
            <a:ext cx="5686958" cy="216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A92478F4-AF32-4896-BF13-E5F4B411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67" y="81330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15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2678" y="172279"/>
            <a:ext cx="18288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문제 인식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97320" y="2126009"/>
            <a:ext cx="4846198" cy="86177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5000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Arial Unicode MS"/>
              </a:rPr>
              <a:t>‘</a:t>
            </a:r>
            <a:r>
              <a:rPr lang="ko-KR" altLang="en-US" sz="5000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모두가 피해자다</a:t>
            </a:r>
            <a:r>
              <a:rPr lang="en-US" altLang="ko-KR" sz="5000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Arial Unicode MS"/>
              </a:rPr>
              <a:t>’</a:t>
            </a:r>
            <a:endParaRPr lang="ko-KR" altLang="en-US" sz="5000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_ac ExtraBold"/>
              <a:ea typeface="나눔스퀘어_ac ExtraBold"/>
              <a:cs typeface="Arial Unicode MS"/>
            </a:endParaRPr>
          </a:p>
        </p:txBody>
      </p:sp>
      <p:pic>
        <p:nvPicPr>
          <p:cNvPr id="6156" name="Picture 12" descr="C:\Users\P\Downloads\51658505-음악-산업-흰색-배경-위에-빨간색-고무-스탬프입니다--removebg-preview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399238">
            <a:off x="8766348" y="1395504"/>
            <a:ext cx="2782487" cy="1967267"/>
          </a:xfrm>
          <a:prstGeom prst="rect">
            <a:avLst/>
          </a:prstGeom>
          <a:noFill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50E859E-00BF-4E46-85B5-FE291421BB53}"/>
              </a:ext>
            </a:extLst>
          </p:cNvPr>
          <p:cNvGrpSpPr/>
          <p:nvPr/>
        </p:nvGrpSpPr>
        <p:grpSpPr>
          <a:xfrm>
            <a:off x="1297210" y="1284782"/>
            <a:ext cx="1935553" cy="2064830"/>
            <a:chOff x="974459" y="1248233"/>
            <a:chExt cx="1935553" cy="2064830"/>
          </a:xfrm>
        </p:grpSpPr>
        <p:pic>
          <p:nvPicPr>
            <p:cNvPr id="6146" name="Picture 2" descr="C:\Users\P\Downloads\unnamed-removebg-preview (2).png"/>
            <p:cNvPicPr>
              <a:picLocks noChangeAspect="1" noChangeArrowheads="1"/>
            </p:cNvPicPr>
            <p:nvPr/>
          </p:nvPicPr>
          <p:blipFill rotWithShape="1">
            <a:blip r:embed="rId3"/>
            <a:srcRect l="64200" t="22910" r="3780" b="26760"/>
            <a:stretch>
              <a:fillRect/>
            </a:stretch>
          </p:blipFill>
          <p:spPr>
            <a:xfrm>
              <a:off x="2204124" y="2660681"/>
              <a:ext cx="624906" cy="601096"/>
            </a:xfrm>
            <a:prstGeom prst="rect">
              <a:avLst/>
            </a:prstGeom>
            <a:noFill/>
          </p:spPr>
        </p:pic>
        <p:pic>
          <p:nvPicPr>
            <p:cNvPr id="6147" name="Picture 3" descr="C:\Users\P\Downloads\unnamed-removebg-preview (1).png"/>
            <p:cNvPicPr>
              <a:picLocks noChangeAspect="1" noChangeArrowheads="1"/>
            </p:cNvPicPr>
            <p:nvPr/>
          </p:nvPicPr>
          <p:blipFill rotWithShape="1">
            <a:blip r:embed="rId4"/>
            <a:srcRect l="35420" t="23240" r="32290" b="26640"/>
            <a:stretch>
              <a:fillRect/>
            </a:stretch>
          </p:blipFill>
          <p:spPr>
            <a:xfrm>
              <a:off x="1087653" y="2645787"/>
              <a:ext cx="664138" cy="630886"/>
            </a:xfrm>
            <a:prstGeom prst="rect">
              <a:avLst/>
            </a:prstGeom>
            <a:noFill/>
          </p:spPr>
        </p:pic>
        <p:pic>
          <p:nvPicPr>
            <p:cNvPr id="6148" name="Picture 4" descr="C:\Users\P\Downloads\unnamed-removebg-preview.png"/>
            <p:cNvPicPr>
              <a:picLocks noChangeAspect="1" noChangeArrowheads="1"/>
            </p:cNvPicPr>
            <p:nvPr/>
          </p:nvPicPr>
          <p:blipFill rotWithShape="1">
            <a:blip r:embed="rId5"/>
            <a:srcRect l="3500" t="18630" r="59550" b="23740"/>
            <a:stretch>
              <a:fillRect/>
            </a:stretch>
          </p:blipFill>
          <p:spPr>
            <a:xfrm>
              <a:off x="1653570" y="2609396"/>
              <a:ext cx="737135" cy="703667"/>
            </a:xfrm>
            <a:prstGeom prst="rect">
              <a:avLst/>
            </a:prstGeom>
            <a:noFill/>
          </p:spPr>
        </p:pic>
        <p:pic>
          <p:nvPicPr>
            <p:cNvPr id="6155" name="Picture 11" descr="무대 일러스트 ai 무료다운로드 free vector stage illustration ..."/>
            <p:cNvPicPr>
              <a:picLocks noChangeAspect="1" noChangeArrowheads="1"/>
            </p:cNvPicPr>
            <p:nvPr/>
          </p:nvPicPr>
          <p:blipFill rotWithShape="1">
            <a:blip r:embed="rId6"/>
            <a:srcRect l="16430" t="8230" r="15160" b="16770"/>
            <a:stretch>
              <a:fillRect/>
            </a:stretch>
          </p:blipFill>
          <p:spPr>
            <a:xfrm>
              <a:off x="1419722" y="1248233"/>
              <a:ext cx="973173" cy="113090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158" name="Picture 14" descr="JYP, 유튜브 공식채널 구독자 천만 돌파...&quot;다이아몬드 크리에이터&quot; - MBN"/>
            <p:cNvPicPr>
              <a:picLocks noChangeAspect="1" noChangeArrowheads="1"/>
            </p:cNvPicPr>
            <p:nvPr/>
          </p:nvPicPr>
          <p:blipFill rotWithShape="1">
            <a:blip r:embed="rId7"/>
            <a:srcRect l="28260" t="47960" r="10220" b="36680"/>
            <a:stretch>
              <a:fillRect/>
            </a:stretch>
          </p:blipFill>
          <p:spPr>
            <a:xfrm>
              <a:off x="974459" y="2379137"/>
              <a:ext cx="1935553" cy="269507"/>
            </a:xfrm>
            <a:prstGeom prst="rect">
              <a:avLst/>
            </a:prstGeom>
            <a:noFill/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F03717-969F-4E18-9BC2-BFBEC5DB0C76}"/>
              </a:ext>
            </a:extLst>
          </p:cNvPr>
          <p:cNvGrpSpPr/>
          <p:nvPr/>
        </p:nvGrpSpPr>
        <p:grpSpPr>
          <a:xfrm>
            <a:off x="5068641" y="3442239"/>
            <a:ext cx="1863703" cy="1898034"/>
            <a:chOff x="5030672" y="3711355"/>
            <a:chExt cx="1863703" cy="1898034"/>
          </a:xfrm>
        </p:grpSpPr>
        <p:sp>
          <p:nvSpPr>
            <p:cNvPr id="2" name="타원 1"/>
            <p:cNvSpPr/>
            <p:nvPr/>
          </p:nvSpPr>
          <p:spPr>
            <a:xfrm>
              <a:off x="5030672" y="3711355"/>
              <a:ext cx="1863703" cy="18980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6159" name="Picture 15" descr="C:\Users\P\Downloads\icon (9).png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5302133" y="3775727"/>
              <a:ext cx="1587733" cy="1587733"/>
            </a:xfrm>
            <a:prstGeom prst="rect">
              <a:avLst/>
            </a:prstGeom>
            <a:noFill/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A52DA65-26E0-4DD6-8B50-6CA525D7D012}"/>
              </a:ext>
            </a:extLst>
          </p:cNvPr>
          <p:cNvGrpSpPr/>
          <p:nvPr/>
        </p:nvGrpSpPr>
        <p:grpSpPr>
          <a:xfrm>
            <a:off x="4024068" y="5560757"/>
            <a:ext cx="4143863" cy="1382273"/>
            <a:chOff x="4041909" y="5631180"/>
            <a:chExt cx="4143863" cy="1382273"/>
          </a:xfrm>
        </p:grpSpPr>
        <p:sp>
          <p:nvSpPr>
            <p:cNvPr id="18" name="TextBox 17"/>
            <p:cNvSpPr txBox="1"/>
            <p:nvPr/>
          </p:nvSpPr>
          <p:spPr>
            <a:xfrm>
              <a:off x="4041909" y="6002654"/>
              <a:ext cx="4143863" cy="10107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_ac"/>
                  <a:ea typeface="나눔스퀘어_ac"/>
                </a:rPr>
                <a:t>음원 플랫폼의 정보 제공에 대한 </a:t>
              </a:r>
            </a:p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_ac"/>
                  <a:ea typeface="나눔스퀘어_ac"/>
                </a:rPr>
                <a:t>신뢰감 하락</a:t>
              </a:r>
            </a:p>
            <a:p>
              <a:pPr algn="ctr">
                <a:defRPr/>
              </a:pPr>
              <a:endParaRPr lang="ko-KR" altLang="en-US" sz="2000" b="1" spc="300" dirty="0">
                <a:solidFill>
                  <a:schemeClr val="bg1"/>
                </a:solidFill>
                <a:latin typeface="나눔스퀘어_ac"/>
                <a:ea typeface="나눔스퀘어_ac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04279" y="5631180"/>
              <a:ext cx="2092634" cy="73594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2200" dirty="0">
                  <a:solidFill>
                    <a:schemeClr val="bg1"/>
                  </a:solidFill>
                  <a:latin typeface="나눔스퀘어_ac ExtraBold"/>
                  <a:ea typeface="나눔스퀘어_ac ExtraBold"/>
                </a:rPr>
                <a:t>소비자</a:t>
              </a:r>
              <a:endParaRPr lang="ko-KR" altLang="en-US" sz="2200" dirty="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endParaRPr lang="ko-KR" altLang="en-US" sz="2000" b="1" spc="300" dirty="0">
                <a:solidFill>
                  <a:schemeClr val="bg1"/>
                </a:solidFill>
                <a:latin typeface="나눔스퀘어_ac"/>
                <a:ea typeface="나눔스퀘어_ac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0AD338-2958-4105-A0F7-B592EFF1D1DB}"/>
              </a:ext>
            </a:extLst>
          </p:cNvPr>
          <p:cNvGrpSpPr/>
          <p:nvPr/>
        </p:nvGrpSpPr>
        <p:grpSpPr>
          <a:xfrm>
            <a:off x="-86881" y="3122712"/>
            <a:ext cx="4639377" cy="1749188"/>
            <a:chOff x="-41434" y="3044279"/>
            <a:chExt cx="4639377" cy="1749188"/>
          </a:xfrm>
        </p:grpSpPr>
        <p:sp>
          <p:nvSpPr>
            <p:cNvPr id="19" name="TextBox 18"/>
            <p:cNvSpPr txBox="1"/>
            <p:nvPr/>
          </p:nvSpPr>
          <p:spPr>
            <a:xfrm>
              <a:off x="-41434" y="3779476"/>
              <a:ext cx="4639377" cy="101399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_ac"/>
                  <a:ea typeface="나눔스퀘어_ac"/>
                </a:rPr>
                <a:t>순위에서 밀린 아티스트의 의욕 상실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"/>
                  <a:ea typeface="나눔스퀘어_ac"/>
                </a:rPr>
                <a:t>,</a:t>
              </a:r>
              <a:endParaRPr lang="ko-KR" altLang="en-US" sz="2000" dirty="0">
                <a:solidFill>
                  <a:schemeClr val="bg1"/>
                </a:solidFill>
                <a:latin typeface="나눔스퀘어_ac"/>
                <a:ea typeface="나눔스퀘어_ac"/>
              </a:endParaRPr>
            </a:p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_ac"/>
                  <a:ea typeface="나눔스퀘어_ac"/>
                </a:rPr>
                <a:t> 부정적인 인식으로 타격을 입은 음원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_ac"/>
                  <a:ea typeface="나눔스퀘어_ac"/>
                </a:rPr>
                <a:t>유통사</a:t>
              </a:r>
              <a:endParaRPr lang="ko-KR" altLang="en-US" sz="2000" dirty="0">
                <a:solidFill>
                  <a:schemeClr val="bg1"/>
                </a:solidFill>
                <a:latin typeface="나눔스퀘어_ac"/>
                <a:ea typeface="나눔스퀘어_ac"/>
              </a:endParaRPr>
            </a:p>
            <a:p>
              <a:pPr algn="ctr">
                <a:defRPr/>
              </a:pPr>
              <a:endParaRPr lang="ko-KR" altLang="en-US" sz="2000" b="1" spc="300" dirty="0">
                <a:solidFill>
                  <a:schemeClr val="bg1"/>
                </a:solidFill>
                <a:latin typeface="나눔스퀘어_ac"/>
                <a:ea typeface="나눔스퀘어_a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33545" y="3044279"/>
              <a:ext cx="1935553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en-US" altLang="ko-KR" sz="2200" dirty="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ko-KR" altLang="en-US" sz="2200" b="1" spc="300" dirty="0">
                  <a:solidFill>
                    <a:schemeClr val="bg1"/>
                  </a:solidFill>
                  <a:latin typeface="나눔스퀘어_ac ExtraBold"/>
                  <a:ea typeface="나눔스퀘어_ac ExtraBold"/>
                </a:rPr>
                <a:t>관계자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95F4BD-123C-473E-AD5F-4552C77B277F}"/>
              </a:ext>
            </a:extLst>
          </p:cNvPr>
          <p:cNvGrpSpPr/>
          <p:nvPr/>
        </p:nvGrpSpPr>
        <p:grpSpPr>
          <a:xfrm>
            <a:off x="7837902" y="3222803"/>
            <a:ext cx="4639377" cy="1433314"/>
            <a:chOff x="7837902" y="3049905"/>
            <a:chExt cx="4639377" cy="1433314"/>
          </a:xfrm>
        </p:grpSpPr>
        <p:sp>
          <p:nvSpPr>
            <p:cNvPr id="21" name="TextBox 20"/>
            <p:cNvSpPr txBox="1"/>
            <p:nvPr/>
          </p:nvSpPr>
          <p:spPr>
            <a:xfrm>
              <a:off x="7837902" y="3469005"/>
              <a:ext cx="4639377" cy="101421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_ac"/>
                  <a:ea typeface="나눔스퀘어_ac"/>
                </a:rPr>
                <a:t>불공정한 경쟁심화로</a:t>
              </a:r>
            </a:p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_ac"/>
                  <a:ea typeface="나눔스퀘어_ac"/>
                </a:rPr>
                <a:t>대중음악 산업 자체에 부정적 효과</a:t>
              </a:r>
            </a:p>
            <a:p>
              <a:pPr algn="ctr">
                <a:defRPr/>
              </a:pPr>
              <a:endParaRPr lang="ko-KR" altLang="en-US" sz="2000" b="1" spc="300" dirty="0">
                <a:solidFill>
                  <a:schemeClr val="bg1"/>
                </a:solidFill>
                <a:latin typeface="나눔스퀘어_ac"/>
                <a:ea typeface="나눔스퀘어_ac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11274" y="3049905"/>
              <a:ext cx="2092634" cy="42731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2200" b="1" spc="300" dirty="0">
                  <a:solidFill>
                    <a:schemeClr val="bg1"/>
                  </a:solidFill>
                  <a:latin typeface="나눔스퀘어_ac ExtraBold"/>
                  <a:ea typeface="나눔스퀘어_ac ExtraBold"/>
                </a:rPr>
                <a:t>산업</a:t>
              </a:r>
              <a:endParaRPr lang="en-US" altLang="ko-KR" sz="2200" dirty="0">
                <a:solidFill>
                  <a:schemeClr val="bg1"/>
                </a:solidFill>
                <a:latin typeface="나눔스퀘어_ac ExtraBold"/>
                <a:ea typeface="나눔스퀘어_ac ExtraBold"/>
              </a:endParaRPr>
            </a:p>
          </p:txBody>
        </p:sp>
      </p:grpSp>
      <p:pic>
        <p:nvPicPr>
          <p:cNvPr id="3" name="Picture 3" descr="C:\Users\P\Downloads\icon (1).png">
            <a:extLst>
              <a:ext uri="{FF2B5EF4-FFF2-40B4-BE49-F238E27FC236}">
                <a16:creationId xmlns:a16="http://schemas.microsoft.com/office/drawing/2014/main" id="{2211F3FF-97D0-4231-BD89-1A4F7CDF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70" y="116106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32905"/>
            <a:ext cx="180848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문제 인식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169" y="1506855"/>
            <a:ext cx="10293258" cy="46920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30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음원 플랫폼 기업은 내부 데이터를 직접 공개하지 않는다</a:t>
            </a:r>
          </a:p>
          <a:p>
            <a:pPr algn="ctr">
              <a:defRPr/>
            </a:pPr>
            <a:endParaRPr lang="en-US" altLang="ko-KR" sz="3000" dirty="0">
              <a:solidFill>
                <a:schemeClr val="bg1"/>
              </a:solidFill>
              <a:latin typeface="나눔스퀘어_ac Bold"/>
              <a:ea typeface="나눔스퀘어_ac Bold"/>
            </a:endParaRPr>
          </a:p>
          <a:p>
            <a:pPr algn="ctr">
              <a:defRPr/>
            </a:pPr>
            <a:endParaRPr lang="en-US" altLang="ko-KR" sz="3000" dirty="0">
              <a:solidFill>
                <a:schemeClr val="bg1"/>
              </a:solidFill>
              <a:latin typeface="나눔스퀘어_ac Bold"/>
              <a:ea typeface="나눔스퀘어_ac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특정 </a:t>
            </a:r>
            <a:r>
              <a:rPr lang="en-US" altLang="ko-KR" sz="2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IP</a:t>
            </a:r>
            <a:r>
              <a:rPr lang="ko-KR" altLang="en-US" sz="2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대역의 스트리밍 증가</a:t>
            </a:r>
            <a:r>
              <a:rPr lang="en-US" altLang="ko-KR" sz="2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아이디 또는 위치에 따른 스트리밍 수</a:t>
            </a:r>
            <a:endParaRPr lang="ko-KR" altLang="en-US" sz="2300" dirty="0">
              <a:solidFill>
                <a:schemeClr val="bg1"/>
              </a:solidFill>
              <a:latin typeface="나눔스퀘어_ac"/>
              <a:ea typeface="나눔스퀘어_ac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Arial Unicode MS"/>
              </a:rPr>
              <a:t>‘</a:t>
            </a:r>
            <a:r>
              <a:rPr lang="ko-KR" altLang="en-US" sz="3000" b="1" dirty="0">
                <a:solidFill>
                  <a:srgbClr val="FF0000"/>
                </a:solidFill>
                <a:latin typeface="나눔스퀘어_ac ExtraBold"/>
                <a:ea typeface="나눔스퀘어_ac ExtraBold"/>
              </a:rPr>
              <a:t>추적 불가능</a:t>
            </a:r>
            <a:r>
              <a:rPr lang="en-US" altLang="ko-KR" sz="3000" b="1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_ac ExtraBold"/>
                <a:ea typeface="나눔스퀘어_ac ExtraBold"/>
                <a:cs typeface="Arial Unicode MS"/>
              </a:rPr>
              <a:t>’</a:t>
            </a:r>
            <a:endParaRPr lang="en-US" altLang="ko-KR" sz="3000" b="1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Unicode MS"/>
              <a:ea typeface="Arial Unicode MS"/>
              <a:cs typeface="Arial Unicode MS"/>
            </a:endParaRPr>
          </a:p>
          <a:p>
            <a:pPr algn="ctr">
              <a:defRPr/>
            </a:pPr>
            <a:endParaRPr lang="en-US" altLang="ko-KR" sz="2600" dirty="0">
              <a:solidFill>
                <a:schemeClr val="bg1"/>
              </a:solidFill>
              <a:latin typeface="나눔스퀘어_ac"/>
              <a:ea typeface="나눔스퀘어_ac"/>
            </a:endParaRPr>
          </a:p>
          <a:p>
            <a:pPr algn="ctr">
              <a:defRPr/>
            </a:pPr>
            <a:endParaRPr lang="en-US" altLang="ko-KR" sz="2600" dirty="0">
              <a:solidFill>
                <a:schemeClr val="bg1"/>
              </a:solidFill>
              <a:latin typeface="나눔스퀘어_ac"/>
              <a:ea typeface="나눔스퀘어_ac"/>
            </a:endParaRPr>
          </a:p>
          <a:p>
            <a:pPr algn="ctr">
              <a:defRPr/>
            </a:pPr>
            <a:endParaRPr lang="en-US" altLang="ko-KR" sz="2600" dirty="0">
              <a:solidFill>
                <a:schemeClr val="bg1"/>
              </a:solidFill>
              <a:latin typeface="나눔스퀘어_ac"/>
              <a:ea typeface="나눔스퀘어_ac"/>
            </a:endParaRPr>
          </a:p>
          <a:p>
            <a:pPr algn="ctr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하지만 이대로 손 놓고 있는다면 </a:t>
            </a:r>
            <a:r>
              <a:rPr lang="ko-KR" altLang="en-US" sz="2800" b="1" u="sng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음원 사재기는 앞으로도 성행할 것</a:t>
            </a:r>
            <a:endParaRPr lang="ko-KR" altLang="en-US" sz="2800" b="1" u="sng" dirty="0">
              <a:solidFill>
                <a:schemeClr val="bg1"/>
              </a:solidFill>
              <a:latin typeface="나눔스퀘어_ac"/>
              <a:ea typeface="나눔스퀘어_ac"/>
            </a:endParaRPr>
          </a:p>
          <a:p>
            <a:pPr algn="ctr">
              <a:defRPr/>
            </a:pPr>
            <a:endParaRPr lang="ko-KR" altLang="en-US" sz="2600" b="1" spc="300" dirty="0">
              <a:solidFill>
                <a:schemeClr val="bg1"/>
              </a:solidFill>
              <a:latin typeface="나눔스퀘어_ac"/>
              <a:ea typeface="나눔스퀘어_ac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824032" y="2358190"/>
            <a:ext cx="125128" cy="3080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Picture 3" descr="C:\Users\P\Downloads\icon (1).png">
            <a:extLst>
              <a:ext uri="{FF2B5EF4-FFF2-40B4-BE49-F238E27FC236}">
                <a16:creationId xmlns:a16="http://schemas.microsoft.com/office/drawing/2014/main" id="{BECDCAB3-04F4-4E8C-8938-4CFD3419D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47" y="66453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30030" y="1290788"/>
            <a:ext cx="11566358" cy="1000132"/>
          </a:xfrm>
        </p:spPr>
        <p:txBody>
          <a:bodyPr/>
          <a:lstStyle/>
          <a:p>
            <a:pPr lvl="0">
              <a:defRPr/>
            </a:pPr>
            <a:r>
              <a:rPr lang="ko-KR" altLang="en-US" sz="3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유의미한 데이터를 구하고 상관관계를 추론하여</a:t>
            </a:r>
            <a:r>
              <a:rPr lang="en-US" altLang="ko-KR" sz="3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3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사재기 문제를 해결해보자</a:t>
            </a:r>
            <a:r>
              <a:rPr lang="en-US" altLang="ko-KR" sz="3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3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500515" y="1902710"/>
            <a:ext cx="11001675" cy="64294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2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즉</a:t>
            </a:r>
            <a:r>
              <a:rPr lang="en-US" altLang="ko-KR" sz="2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, </a:t>
            </a:r>
            <a:r>
              <a:rPr lang="ko-KR" altLang="en-US" sz="2300">
                <a:solidFill>
                  <a:schemeClr val="bg1"/>
                </a:solidFill>
                <a:latin typeface="나눔스퀘어_ac Bold"/>
                <a:ea typeface="나눔스퀘어_ac Bold"/>
              </a:rPr>
              <a:t>곡과 관련된 여러 데이터들을 기계에 학습시켜</a:t>
            </a:r>
            <a:r>
              <a:rPr lang="en-US" altLang="ko-KR" sz="2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사재기 가능성이 있는 곡들을 도출해보자</a:t>
            </a:r>
          </a:p>
        </p:txBody>
      </p:sp>
      <p:pic>
        <p:nvPicPr>
          <p:cNvPr id="10245" name="Picture 5" descr="C:\Users\P\Downloads\icon (13)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6458" y="2393597"/>
            <a:ext cx="2650039" cy="265003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213610" y="220980"/>
            <a:ext cx="2135505" cy="4762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2500" b="1" spc="300">
                <a:latin typeface="나눔스퀘어 ExtraBold"/>
                <a:ea typeface="나눔스퀘어 ExtraBold"/>
              </a:rPr>
              <a:t>SOLUTION</a:t>
            </a:r>
            <a:endParaRPr lang="ko-KR" altLang="en-US" sz="2500" b="1" spc="300">
              <a:latin typeface="나눔스퀘어 ExtraBold"/>
              <a:ea typeface="나눔스퀘어 Extra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11166" y="6410425"/>
            <a:ext cx="1126156" cy="346510"/>
          </a:xfrm>
          <a:prstGeom prst="rect">
            <a:avLst/>
          </a:prstGeom>
          <a:solidFill>
            <a:srgbClr val="866600"/>
          </a:solidFill>
          <a:ln>
            <a:solidFill>
              <a:srgbClr val="86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41625"/>
            <a:ext cx="171704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b="1" spc="300" dirty="0">
                <a:solidFill>
                  <a:srgbClr val="FFC409"/>
                </a:solidFill>
                <a:latin typeface="나눔스퀘어 ExtraBold"/>
                <a:ea typeface="나눔스퀘어 ExtraBold"/>
              </a:rPr>
              <a:t>계획수립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0600" y="2675319"/>
            <a:ext cx="10148775" cy="143116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900" b="1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정상적인 곡이 차트에 진입하기 위해서는</a:t>
            </a:r>
            <a:r>
              <a:rPr lang="en-US" altLang="ko-KR" sz="2900" b="1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,</a:t>
            </a:r>
          </a:p>
          <a:p>
            <a:pPr algn="ctr">
              <a:defRPr/>
            </a:pPr>
            <a:endParaRPr lang="en-US" altLang="ko-KR" sz="2900" b="1" spc="300" dirty="0">
              <a:solidFill>
                <a:schemeClr val="bg1"/>
              </a:solidFill>
              <a:latin typeface="나눔스퀘어_ac Bold"/>
              <a:ea typeface="나눔스퀘어_ac Bold"/>
            </a:endParaRPr>
          </a:p>
          <a:p>
            <a:pPr algn="ctr">
              <a:defRPr/>
            </a:pPr>
            <a:r>
              <a:rPr lang="ko-KR" altLang="en-US" sz="2900" b="1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 다른 유명한 곡을 꺾고 차트에 올라갈 만큼의 </a:t>
            </a:r>
            <a:r>
              <a:rPr lang="ko-KR" altLang="en-US" sz="2900" b="1" spc="300" dirty="0">
                <a:solidFill>
                  <a:srgbClr val="FF0000"/>
                </a:solidFill>
                <a:latin typeface="나눔스퀘어_ac Bold"/>
                <a:ea typeface="나눔스퀘어_ac Bold"/>
              </a:rPr>
              <a:t>영향력</a:t>
            </a:r>
            <a:r>
              <a:rPr lang="ko-KR" altLang="en-US" sz="2900" b="1" spc="300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필요</a:t>
            </a:r>
          </a:p>
        </p:txBody>
      </p:sp>
      <p:pic>
        <p:nvPicPr>
          <p:cNvPr id="2" name="Picture 3" descr="C:\Users\P\Downloads\icon (1).png">
            <a:extLst>
              <a:ext uri="{FF2B5EF4-FFF2-40B4-BE49-F238E27FC236}">
                <a16:creationId xmlns:a16="http://schemas.microsoft.com/office/drawing/2014/main" id="{3DFD142E-3CF5-45EE-9028-778BA0973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66" y="36394"/>
            <a:ext cx="502239" cy="5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59451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빈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1736</Words>
  <Application>Microsoft Office PowerPoint</Application>
  <PresentationFormat>와이드스크린</PresentationFormat>
  <Paragraphs>278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39</vt:i4>
      </vt:variant>
    </vt:vector>
  </HeadingPairs>
  <TitlesOfParts>
    <vt:vector size="55" baseType="lpstr">
      <vt:lpstr>맑은 고딕</vt:lpstr>
      <vt:lpstr>나눔스퀘어_ac ExtraBold</vt:lpstr>
      <vt:lpstr>나눔스퀘어_ac</vt:lpstr>
      <vt:lpstr>나눔스퀘어_ac Bold</vt:lpstr>
      <vt:lpstr>Wingdings</vt:lpstr>
      <vt:lpstr>Arial</vt:lpstr>
      <vt:lpstr>나눔스퀘어OTF</vt:lpstr>
      <vt:lpstr>궁서</vt:lpstr>
      <vt:lpstr>Arial Unicode MS</vt:lpstr>
      <vt:lpstr>나눔고딕 ExtraBold</vt:lpstr>
      <vt:lpstr>맑은 고딕</vt:lpstr>
      <vt:lpstr>나눔스퀘어 ExtraBold</vt:lpstr>
      <vt:lpstr>나눔스퀘어 Bold</vt:lpstr>
      <vt:lpstr>빈 슬라이드</vt:lpstr>
      <vt:lpstr>메인, 마무리</vt:lpstr>
      <vt:lpstr>내용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유의미한 데이터를 구하고 상관관계를 추론하여, 사재기 문제를 해결해보자!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SOLUTION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Ryu Jihui</cp:lastModifiedBy>
  <cp:revision>93</cp:revision>
  <dcterms:created xsi:type="dcterms:W3CDTF">2018-02-26T14:07:00Z</dcterms:created>
  <dcterms:modified xsi:type="dcterms:W3CDTF">2020-07-22T14:57:35Z</dcterms:modified>
  <cp:version>1000.0000.01</cp:version>
</cp:coreProperties>
</file>